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7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2" r:id="rId19"/>
    <p:sldId id="276" r:id="rId20"/>
    <p:sldId id="277" r:id="rId21"/>
    <p:sldId id="279" r:id="rId22"/>
    <p:sldId id="274" r:id="rId23"/>
    <p:sldId id="275"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Wilhems" initials="JW" lastIdx="1" clrIdx="0">
    <p:extLst>
      <p:ext uri="{19B8F6BF-5375-455C-9EA6-DF929625EA0E}">
        <p15:presenceInfo xmlns:p15="http://schemas.microsoft.com/office/powerpoint/2012/main" userId="Jeff Wilhe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28" d="100"/>
          <a:sy n="128" d="100"/>
        </p:scale>
        <p:origin x="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7143CD-A40E-40F5-9E73-FB2592372498}"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223949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143CD-A40E-40F5-9E73-FB2592372498}" type="datetimeFigureOut">
              <a:rPr lang="en-US" smtClean="0"/>
              <a:t>3/10/22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18131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7143CD-A40E-40F5-9E73-FB2592372498}"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1870505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7143CD-A40E-40F5-9E73-FB2592372498}"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F92E-2591-418A-B4E4-F99450F2E5B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18078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143CD-A40E-40F5-9E73-FB2592372498}"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239399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7143CD-A40E-40F5-9E73-FB2592372498}" type="datetimeFigureOut">
              <a:rPr lang="en-US" smtClean="0"/>
              <a:t>3/10/22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269217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7143CD-A40E-40F5-9E73-FB2592372498}" type="datetimeFigureOut">
              <a:rPr lang="en-US" smtClean="0"/>
              <a:t>3/10/22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3165076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143CD-A40E-40F5-9E73-FB2592372498}"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411690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143CD-A40E-40F5-9E73-FB2592372498}"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242402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A7143CD-A40E-40F5-9E73-FB2592372498}"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137284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143CD-A40E-40F5-9E73-FB2592372498}"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266102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143CD-A40E-40F5-9E73-FB2592372498}" type="datetimeFigureOut">
              <a:rPr lang="en-US" smtClean="0"/>
              <a:t>3/10/22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159730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143CD-A40E-40F5-9E73-FB2592372498}" type="datetimeFigureOut">
              <a:rPr lang="en-US" smtClean="0"/>
              <a:t>3/10/22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240903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A7143CD-A40E-40F5-9E73-FB2592372498}" type="datetimeFigureOut">
              <a:rPr lang="en-US" smtClean="0"/>
              <a:t>3/10/22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429332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A7143CD-A40E-40F5-9E73-FB2592372498}" type="datetimeFigureOut">
              <a:rPr lang="en-US" smtClean="0"/>
              <a:t>3/10/22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249545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A7143CD-A40E-40F5-9E73-FB2592372498}" type="datetimeFigureOut">
              <a:rPr lang="en-US" smtClean="0"/>
              <a:t>3/10/22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397673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143CD-A40E-40F5-9E73-FB2592372498}" type="datetimeFigureOut">
              <a:rPr lang="en-US" smtClean="0"/>
              <a:t>3/10/22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3F92E-2591-418A-B4E4-F99450F2E5BC}" type="slidenum">
              <a:rPr lang="en-US" smtClean="0"/>
              <a:t>‹#›</a:t>
            </a:fld>
            <a:endParaRPr lang="en-US"/>
          </a:p>
        </p:txBody>
      </p:sp>
    </p:spTree>
    <p:extLst>
      <p:ext uri="{BB962C8B-B14F-4D97-AF65-F5344CB8AC3E}">
        <p14:creationId xmlns:p14="http://schemas.microsoft.com/office/powerpoint/2010/main" val="93067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A7143CD-A40E-40F5-9E73-FB2592372498}" type="datetimeFigureOut">
              <a:rPr lang="en-US" smtClean="0"/>
              <a:t>3/10/22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E3F92E-2591-418A-B4E4-F99450F2E5BC}" type="slidenum">
              <a:rPr lang="en-US" smtClean="0"/>
              <a:t>‹#›</a:t>
            </a:fld>
            <a:endParaRPr lang="en-US"/>
          </a:p>
        </p:txBody>
      </p:sp>
    </p:spTree>
    <p:extLst>
      <p:ext uri="{BB962C8B-B14F-4D97-AF65-F5344CB8AC3E}">
        <p14:creationId xmlns:p14="http://schemas.microsoft.com/office/powerpoint/2010/main" val="38920143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B20C-A0B0-47E2-A21D-17915091ED3B}"/>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Rockstar Backstage Pass  Revenue Share Success</a:t>
            </a:r>
          </a:p>
        </p:txBody>
      </p:sp>
      <p:pic>
        <p:nvPicPr>
          <p:cNvPr id="5" name="Content Placeholder 4">
            <a:extLst>
              <a:ext uri="{FF2B5EF4-FFF2-40B4-BE49-F238E27FC236}">
                <a16:creationId xmlns:a16="http://schemas.microsoft.com/office/drawing/2014/main" id="{3CD10528-E13D-4242-9327-55668072E3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6577" y="2209520"/>
            <a:ext cx="5047076" cy="4195762"/>
          </a:xfrm>
        </p:spPr>
      </p:pic>
      <p:sp>
        <p:nvSpPr>
          <p:cNvPr id="9" name="TextBox 8">
            <a:extLst>
              <a:ext uri="{FF2B5EF4-FFF2-40B4-BE49-F238E27FC236}">
                <a16:creationId xmlns:a16="http://schemas.microsoft.com/office/drawing/2014/main" id="{69AEF2D2-169F-42E9-A730-77CA387E714A}"/>
              </a:ext>
            </a:extLst>
          </p:cNvPr>
          <p:cNvSpPr txBox="1"/>
          <p:nvPr/>
        </p:nvSpPr>
        <p:spPr>
          <a:xfrm>
            <a:off x="6744708" y="2305877"/>
            <a:ext cx="5047076" cy="1631216"/>
          </a:xfrm>
          <a:prstGeom prst="rect">
            <a:avLst/>
          </a:prstGeom>
          <a:noFill/>
        </p:spPr>
        <p:txBody>
          <a:bodyPr wrap="square" rtlCol="0">
            <a:spAutoFit/>
          </a:bodyPr>
          <a:lstStyle/>
          <a:p>
            <a:r>
              <a:rPr lang="en-US" sz="3200" dirty="0">
                <a:latin typeface="Arial Black" panose="020B0A04020102020204" pitchFamily="34" charset="0"/>
              </a:rPr>
              <a:t>Jeff &amp; Marsee Wilhems –Tucson, AZ</a:t>
            </a:r>
          </a:p>
          <a:p>
            <a:r>
              <a:rPr lang="en-US" dirty="0">
                <a:latin typeface="Arial Black" panose="020B0A04020102020204" pitchFamily="34" charset="0"/>
              </a:rPr>
              <a:t>4,600+ Agents  46 FLQA’s</a:t>
            </a:r>
          </a:p>
          <a:p>
            <a:r>
              <a:rPr lang="en-US" dirty="0">
                <a:latin typeface="Arial Black" panose="020B0A04020102020204" pitchFamily="34" charset="0"/>
              </a:rPr>
              <a:t>Joined eXp Dec 2016</a:t>
            </a:r>
          </a:p>
        </p:txBody>
      </p:sp>
      <p:pic>
        <p:nvPicPr>
          <p:cNvPr id="11" name="Picture 10">
            <a:extLst>
              <a:ext uri="{FF2B5EF4-FFF2-40B4-BE49-F238E27FC236}">
                <a16:creationId xmlns:a16="http://schemas.microsoft.com/office/drawing/2014/main" id="{C93F4921-744B-45AB-87C6-06200245C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932" y="4136660"/>
            <a:ext cx="3151762" cy="1772866"/>
          </a:xfrm>
          <a:prstGeom prst="rect">
            <a:avLst/>
          </a:prstGeom>
        </p:spPr>
      </p:pic>
    </p:spTree>
    <p:extLst>
      <p:ext uri="{BB962C8B-B14F-4D97-AF65-F5344CB8AC3E}">
        <p14:creationId xmlns:p14="http://schemas.microsoft.com/office/powerpoint/2010/main" val="1893837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A4F2-E4D3-4598-874D-1A84BD159C0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Andre </a:t>
            </a:r>
            <a:r>
              <a:rPr lang="en-US" b="1" dirty="0" err="1">
                <a:latin typeface="Arial" panose="020B0604020202020204" pitchFamily="34" charset="0"/>
                <a:cs typeface="Arial" panose="020B0604020202020204" pitchFamily="34" charset="0"/>
              </a:rPr>
              <a:t>LaFountaine</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700+ Agents</a:t>
            </a:r>
          </a:p>
        </p:txBody>
      </p:sp>
      <p:sp>
        <p:nvSpPr>
          <p:cNvPr id="6" name="TextBox 5">
            <a:extLst>
              <a:ext uri="{FF2B5EF4-FFF2-40B4-BE49-F238E27FC236}">
                <a16:creationId xmlns:a16="http://schemas.microsoft.com/office/drawing/2014/main" id="{EB265FE5-3AAD-4926-ADCE-68A3825A63B9}"/>
              </a:ext>
            </a:extLst>
          </p:cNvPr>
          <p:cNvSpPr txBox="1"/>
          <p:nvPr/>
        </p:nvSpPr>
        <p:spPr>
          <a:xfrm>
            <a:off x="4416358" y="1984442"/>
            <a:ext cx="7675123" cy="3693319"/>
          </a:xfrm>
          <a:prstGeom prst="rect">
            <a:avLst/>
          </a:prstGeom>
          <a:noFill/>
        </p:spPr>
        <p:txBody>
          <a:bodyPr wrap="square" rtlCol="0">
            <a:spAutoFit/>
          </a:bodyPr>
          <a:lstStyle/>
          <a:p>
            <a:pPr marL="342900" indent="-342900">
              <a:buAutoNum type="arabicPeriod"/>
            </a:pPr>
            <a:r>
              <a:rPr lang="en-US" dirty="0">
                <a:latin typeface="Arial" panose="020B0604020202020204" pitchFamily="34" charset="0"/>
                <a:cs typeface="Arial" panose="020B0604020202020204" pitchFamily="34" charset="0"/>
              </a:rPr>
              <a:t>Being very consistent on calling two new people per day M-F and having a conversation where they agreed to book a zoom with me or watch the video I sent. If I didn’t have my 10 appointments for the week I would work half day Saturday until I got my 10.</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I had a 5 year goal to be very consistent on the plan above to 500 agents. It took only 2.5 years. </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Follow the agent attraction process taught by Jay and Al and not get caught up on what people said, did or did not do. Stay focused on “It’s a numbers game” and stay consistent for 5 years!</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It starts slow but NEVER give up. Quitting is NOT an option!</a:t>
            </a:r>
          </a:p>
        </p:txBody>
      </p:sp>
      <p:pic>
        <p:nvPicPr>
          <p:cNvPr id="10" name="Content Placeholder 9">
            <a:extLst>
              <a:ext uri="{FF2B5EF4-FFF2-40B4-BE49-F238E27FC236}">
                <a16:creationId xmlns:a16="http://schemas.microsoft.com/office/drawing/2014/main" id="{98F58606-2464-4CFE-B348-4EB3896F5E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437333" y="2636528"/>
            <a:ext cx="3891811" cy="2587640"/>
          </a:xfrm>
        </p:spPr>
      </p:pic>
    </p:spTree>
    <p:extLst>
      <p:ext uri="{BB962C8B-B14F-4D97-AF65-F5344CB8AC3E}">
        <p14:creationId xmlns:p14="http://schemas.microsoft.com/office/powerpoint/2010/main" val="253162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1000"/>
                                        <p:tgtEl>
                                          <p:spTgt spid="6">
                                            <p:txEl>
                                              <p:pRg st="4" end="4"/>
                                            </p:txEl>
                                          </p:spTgt>
                                        </p:tgtEl>
                                      </p:cBhvr>
                                    </p:animEffect>
                                    <p:anim calcmode="lin" valueType="num">
                                      <p:cBhvr>
                                        <p:cTn id="2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B0D2-895E-4876-A510-4BFF447DC858}"/>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Jay Kinder</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8,000+ Agents</a:t>
            </a:r>
          </a:p>
        </p:txBody>
      </p:sp>
      <p:pic>
        <p:nvPicPr>
          <p:cNvPr id="5" name="Content Placeholder 4">
            <a:extLst>
              <a:ext uri="{FF2B5EF4-FFF2-40B4-BE49-F238E27FC236}">
                <a16:creationId xmlns:a16="http://schemas.microsoft.com/office/drawing/2014/main" id="{3B2DF6CD-15C4-43F9-9496-B462578B3B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6528" y="2126073"/>
            <a:ext cx="2215778" cy="3299583"/>
          </a:xfrm>
        </p:spPr>
      </p:pic>
      <p:sp>
        <p:nvSpPr>
          <p:cNvPr id="7" name="TextBox 6">
            <a:extLst>
              <a:ext uri="{FF2B5EF4-FFF2-40B4-BE49-F238E27FC236}">
                <a16:creationId xmlns:a16="http://schemas.microsoft.com/office/drawing/2014/main" id="{57051A1F-2B42-42FE-B071-A7352A260B98}"/>
              </a:ext>
            </a:extLst>
          </p:cNvPr>
          <p:cNvSpPr txBox="1"/>
          <p:nvPr/>
        </p:nvSpPr>
        <p:spPr>
          <a:xfrm>
            <a:off x="4367719" y="1663430"/>
            <a:ext cx="7198468" cy="4401205"/>
          </a:xfrm>
          <a:prstGeom prst="rect">
            <a:avLst/>
          </a:prstGeom>
          <a:noFill/>
        </p:spPr>
        <p:txBody>
          <a:bodyPr wrap="square" rtlCol="0">
            <a:spAutoFit/>
          </a:bodyPr>
          <a:lstStyle/>
          <a:p>
            <a:pPr marL="342900" indent="-342900">
              <a:buAutoNum type="arabicPeriod"/>
            </a:pPr>
            <a:r>
              <a:rPr lang="en-US" sz="2000" dirty="0">
                <a:latin typeface="Arial" panose="020B0604020202020204" pitchFamily="34" charset="0"/>
                <a:cs typeface="Arial" panose="020B0604020202020204" pitchFamily="34" charset="0"/>
              </a:rPr>
              <a:t>Content-interviewing agents that joined eXp and letting them tell their story. Facebook “live” to YOUTUBE.</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Creating-following and teaching a duplicatable process that centered around inviting to watch a video, coming to a live presentation or live event followed by a 3 way call with your business partners.</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Solving problems-no matter what challenge an agent has I know that with the tools exp has and with the solutions we have developed over the years of being in the business, we can solve their problems too. Understanding their problems so they can accomplish their goals has been the key to our attraction and success!</a:t>
            </a:r>
          </a:p>
        </p:txBody>
      </p:sp>
    </p:spTree>
    <p:extLst>
      <p:ext uri="{BB962C8B-B14F-4D97-AF65-F5344CB8AC3E}">
        <p14:creationId xmlns:p14="http://schemas.microsoft.com/office/powerpoint/2010/main" val="100336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additive="base">
                                        <p:cTn id="1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barn(inVertical)">
                                      <p:cBhvr>
                                        <p:cTn id="2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CEB2-EF98-4B33-A352-E3BB471C59E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Adam Bailey</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2,200+ Agents</a:t>
            </a:r>
          </a:p>
        </p:txBody>
      </p:sp>
      <p:pic>
        <p:nvPicPr>
          <p:cNvPr id="5" name="Content Placeholder 4">
            <a:extLst>
              <a:ext uri="{FF2B5EF4-FFF2-40B4-BE49-F238E27FC236}">
                <a16:creationId xmlns:a16="http://schemas.microsoft.com/office/drawing/2014/main" id="{D26D6A09-DC45-4C45-B8B9-CE53FBBE2E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079" y="2305454"/>
            <a:ext cx="2284919" cy="3427379"/>
          </a:xfrm>
        </p:spPr>
      </p:pic>
      <p:sp>
        <p:nvSpPr>
          <p:cNvPr id="6" name="TextBox 5">
            <a:extLst>
              <a:ext uri="{FF2B5EF4-FFF2-40B4-BE49-F238E27FC236}">
                <a16:creationId xmlns:a16="http://schemas.microsoft.com/office/drawing/2014/main" id="{D7B3809F-368F-438C-AF28-2DEF0E668F3A}"/>
              </a:ext>
            </a:extLst>
          </p:cNvPr>
          <p:cNvSpPr txBox="1"/>
          <p:nvPr/>
        </p:nvSpPr>
        <p:spPr>
          <a:xfrm>
            <a:off x="4531197" y="3049814"/>
            <a:ext cx="7227652"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1.Following Building an Empire Process</a:t>
            </a:r>
          </a:p>
          <a:p>
            <a:r>
              <a:rPr lang="en-US" sz="2800" dirty="0">
                <a:latin typeface="Arial" panose="020B0604020202020204" pitchFamily="34" charset="0"/>
                <a:cs typeface="Arial" panose="020B0604020202020204" pitchFamily="34" charset="0"/>
              </a:rPr>
              <a:t>2. Who I partnered with.</a:t>
            </a:r>
          </a:p>
          <a:p>
            <a:r>
              <a:rPr lang="en-US" sz="2800" dirty="0">
                <a:latin typeface="Arial" panose="020B0604020202020204" pitchFamily="34" charset="0"/>
                <a:cs typeface="Arial" panose="020B0604020202020204" pitchFamily="34" charset="0"/>
              </a:rPr>
              <a:t>3. Attending and Inviting agents to Top Masterminds every 90 days. Events are magic!</a:t>
            </a:r>
          </a:p>
        </p:txBody>
      </p:sp>
    </p:spTree>
    <p:extLst>
      <p:ext uri="{BB962C8B-B14F-4D97-AF65-F5344CB8AC3E}">
        <p14:creationId xmlns:p14="http://schemas.microsoft.com/office/powerpoint/2010/main" val="349170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5B69-906D-4246-9903-7719EF0AF33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Randy Byrd</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800+ Agents</a:t>
            </a:r>
          </a:p>
        </p:txBody>
      </p:sp>
      <p:pic>
        <p:nvPicPr>
          <p:cNvPr id="5" name="Content Placeholder 4">
            <a:extLst>
              <a:ext uri="{FF2B5EF4-FFF2-40B4-BE49-F238E27FC236}">
                <a16:creationId xmlns:a16="http://schemas.microsoft.com/office/drawing/2014/main" id="{F1133B48-0CB1-494F-8342-D15BF97659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302" y="2115781"/>
            <a:ext cx="2447285" cy="2747423"/>
          </a:xfrm>
        </p:spPr>
      </p:pic>
      <p:sp>
        <p:nvSpPr>
          <p:cNvPr id="6" name="TextBox 5">
            <a:extLst>
              <a:ext uri="{FF2B5EF4-FFF2-40B4-BE49-F238E27FC236}">
                <a16:creationId xmlns:a16="http://schemas.microsoft.com/office/drawing/2014/main" id="{DCF6B6F5-B5AD-4458-A097-D9A492BA2669}"/>
              </a:ext>
            </a:extLst>
          </p:cNvPr>
          <p:cNvSpPr txBox="1"/>
          <p:nvPr/>
        </p:nvSpPr>
        <p:spPr>
          <a:xfrm>
            <a:off x="4630366" y="1853248"/>
            <a:ext cx="6770451" cy="3785652"/>
          </a:xfrm>
          <a:prstGeom prst="rect">
            <a:avLst/>
          </a:prstGeom>
          <a:noFill/>
        </p:spPr>
        <p:txBody>
          <a:bodyPr wrap="square" rtlCol="0">
            <a:spAutoFit/>
          </a:bodyPr>
          <a:lstStyle/>
          <a:p>
            <a:pPr marL="342900" indent="-342900">
              <a:buAutoNum type="arabicPeriod"/>
            </a:pPr>
            <a:r>
              <a:rPr lang="en-US" sz="2000" dirty="0">
                <a:latin typeface="Arial" panose="020B0604020202020204" pitchFamily="34" charset="0"/>
                <a:cs typeface="Arial" panose="020B0604020202020204" pitchFamily="34" charset="0"/>
              </a:rPr>
              <a:t>My sponsor Brent Gove. Brent is not only my senior partner, he is amazing at networking and always introduces me to other leaders, players, influencers and corporate staff.</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Events-they build belief and do the heavy lifting. I plug into any and all events I can attend.</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Collaboration-this is HUGE! All ships rise together. Having Jeff, Jay, Shelley, George and others. None of which are in my organization helping me and cheering me on! It’s the ONE THING…</a:t>
            </a:r>
          </a:p>
        </p:txBody>
      </p:sp>
    </p:spTree>
    <p:extLst>
      <p:ext uri="{BB962C8B-B14F-4D97-AF65-F5344CB8AC3E}">
        <p14:creationId xmlns:p14="http://schemas.microsoft.com/office/powerpoint/2010/main" val="34782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9E78-BD39-488A-992D-6A3E73D70EF1}"/>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Dan Beer</a:t>
            </a:r>
            <a:br>
              <a:rPr lang="en-US"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6,000+ Agents</a:t>
            </a:r>
          </a:p>
        </p:txBody>
      </p:sp>
      <p:pic>
        <p:nvPicPr>
          <p:cNvPr id="5" name="Content Placeholder 4">
            <a:extLst>
              <a:ext uri="{FF2B5EF4-FFF2-40B4-BE49-F238E27FC236}">
                <a16:creationId xmlns:a16="http://schemas.microsoft.com/office/drawing/2014/main" id="{53070D66-84EB-4967-A50C-86260BE4BC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2334385"/>
            <a:ext cx="3184440" cy="3184440"/>
          </a:xfrm>
        </p:spPr>
      </p:pic>
      <p:sp>
        <p:nvSpPr>
          <p:cNvPr id="6" name="TextBox 5">
            <a:extLst>
              <a:ext uri="{FF2B5EF4-FFF2-40B4-BE49-F238E27FC236}">
                <a16:creationId xmlns:a16="http://schemas.microsoft.com/office/drawing/2014/main" id="{DDC145FA-DA82-42FF-8DD0-994121409416}"/>
              </a:ext>
            </a:extLst>
          </p:cNvPr>
          <p:cNvSpPr txBox="1"/>
          <p:nvPr/>
        </p:nvSpPr>
        <p:spPr>
          <a:xfrm>
            <a:off x="4241259" y="2655651"/>
            <a:ext cx="7548663"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1.Not talking publicly about revenue share/stock</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2. Leveraging events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3. Growing my sales business</a:t>
            </a:r>
          </a:p>
        </p:txBody>
      </p:sp>
    </p:spTree>
    <p:extLst>
      <p:ext uri="{BB962C8B-B14F-4D97-AF65-F5344CB8AC3E}">
        <p14:creationId xmlns:p14="http://schemas.microsoft.com/office/powerpoint/2010/main" val="15706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arn(inVertical)">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70E7-19E0-40E0-9C8F-79A4DB85A85C}"/>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Chris Bear</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1,400+ Agents</a:t>
            </a:r>
          </a:p>
        </p:txBody>
      </p:sp>
      <p:pic>
        <p:nvPicPr>
          <p:cNvPr id="5" name="Content Placeholder 4">
            <a:extLst>
              <a:ext uri="{FF2B5EF4-FFF2-40B4-BE49-F238E27FC236}">
                <a16:creationId xmlns:a16="http://schemas.microsoft.com/office/drawing/2014/main" id="{AE13B6C0-113D-4BB8-9B43-D59D9BB036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9636" y="2178996"/>
            <a:ext cx="2497496" cy="3496495"/>
          </a:xfrm>
        </p:spPr>
      </p:pic>
      <p:sp>
        <p:nvSpPr>
          <p:cNvPr id="6" name="TextBox 5">
            <a:extLst>
              <a:ext uri="{FF2B5EF4-FFF2-40B4-BE49-F238E27FC236}">
                <a16:creationId xmlns:a16="http://schemas.microsoft.com/office/drawing/2014/main" id="{2A4A1B40-C48F-4CDE-9C94-643B8C9F529B}"/>
              </a:ext>
            </a:extLst>
          </p:cNvPr>
          <p:cNvSpPr txBox="1"/>
          <p:nvPr/>
        </p:nvSpPr>
        <p:spPr>
          <a:xfrm>
            <a:off x="4961106" y="2412460"/>
            <a:ext cx="6721813" cy="3170099"/>
          </a:xfrm>
          <a:prstGeom prst="rect">
            <a:avLst/>
          </a:prstGeom>
          <a:noFill/>
        </p:spPr>
        <p:txBody>
          <a:bodyPr wrap="square" rtlCol="0">
            <a:spAutoFit/>
          </a:bodyPr>
          <a:lstStyle/>
          <a:p>
            <a:pPr marL="457200" indent="-457200">
              <a:buAutoNum type="arabicPeriod"/>
            </a:pPr>
            <a:r>
              <a:rPr lang="en-US" sz="2000" dirty="0">
                <a:latin typeface="Arial" panose="020B0604020202020204" pitchFamily="34" charset="0"/>
                <a:cs typeface="Arial" panose="020B0604020202020204" pitchFamily="34" charset="0"/>
              </a:rPr>
              <a:t>Consistency with events, we did a lunch and learn for the first year every week and we grew to 101 agents while still selling 100 homes</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startAt="2"/>
            </a:pPr>
            <a:r>
              <a:rPr lang="en-US" sz="2000" dirty="0">
                <a:latin typeface="Arial" panose="020B0604020202020204" pitchFamily="34" charset="0"/>
                <a:cs typeface="Arial" panose="020B0604020202020204" pitchFamily="34" charset="0"/>
              </a:rPr>
              <a:t>Supporting the group on every call. The first year I was on every call with my agents.</a:t>
            </a:r>
          </a:p>
          <a:p>
            <a:pPr marL="457200" indent="-457200">
              <a:buAutoNum type="arabicPeriod" startAt="2"/>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    Building out a strong value proposition that will support attraction throughout our seven levels. Coaching, onboarding support, masterminds, events etc.</a:t>
            </a:r>
          </a:p>
        </p:txBody>
      </p:sp>
    </p:spTree>
    <p:extLst>
      <p:ext uri="{BB962C8B-B14F-4D97-AF65-F5344CB8AC3E}">
        <p14:creationId xmlns:p14="http://schemas.microsoft.com/office/powerpoint/2010/main" val="281771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additive="base">
                                        <p:cTn id="1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arn(inVertical)">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4925-74C4-4272-9E9E-3FEF8EA446C6}"/>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Bill Price</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2,400+ Agents</a:t>
            </a:r>
          </a:p>
        </p:txBody>
      </p:sp>
      <p:pic>
        <p:nvPicPr>
          <p:cNvPr id="5" name="Content Placeholder 4">
            <a:extLst>
              <a:ext uri="{FF2B5EF4-FFF2-40B4-BE49-F238E27FC236}">
                <a16:creationId xmlns:a16="http://schemas.microsoft.com/office/drawing/2014/main" id="{FDCE2F35-0414-4889-8800-EE841D37FD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2303073"/>
            <a:ext cx="2560503" cy="2560503"/>
          </a:xfrm>
        </p:spPr>
      </p:pic>
      <p:sp>
        <p:nvSpPr>
          <p:cNvPr id="7" name="TextBox 6">
            <a:extLst>
              <a:ext uri="{FF2B5EF4-FFF2-40B4-BE49-F238E27FC236}">
                <a16:creationId xmlns:a16="http://schemas.microsoft.com/office/drawing/2014/main" id="{9F4963EB-A18C-4B94-A138-9A6395750124}"/>
              </a:ext>
            </a:extLst>
          </p:cNvPr>
          <p:cNvSpPr txBox="1"/>
          <p:nvPr/>
        </p:nvSpPr>
        <p:spPr>
          <a:xfrm>
            <a:off x="4260715" y="2159540"/>
            <a:ext cx="7931285" cy="347787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1.Sell houses, build a relationship with the cross agent and share eXp benefits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2. Create value by having agents join a panel of top agents sharing their success stories.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 Take agents to lunch or dinner and discuss real estate. I don’t bring up eXp unless they ask about it. I build a trusting relationship and then the next time we get together I will discuss what their retirement strategy/plan looks like. Most never have a retirement plan…Then I bring up </a:t>
            </a:r>
            <a:r>
              <a:rPr lang="en-US" sz="2000" dirty="0" err="1">
                <a:latin typeface="Arial" panose="020B0604020202020204" pitchFamily="34" charset="0"/>
                <a:cs typeface="Arial" panose="020B0604020202020204" pitchFamily="34" charset="0"/>
              </a:rPr>
              <a:t>eXp.</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D8B-1287-4D98-8A96-2D4050F18C6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Shon Kokoszka</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1,600+ Agents</a:t>
            </a:r>
          </a:p>
        </p:txBody>
      </p:sp>
      <p:pic>
        <p:nvPicPr>
          <p:cNvPr id="5" name="Content Placeholder 4">
            <a:extLst>
              <a:ext uri="{FF2B5EF4-FFF2-40B4-BE49-F238E27FC236}">
                <a16:creationId xmlns:a16="http://schemas.microsoft.com/office/drawing/2014/main" id="{877963E7-F448-4819-BDD4-E6E40F5E3C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172" y="2254537"/>
            <a:ext cx="2320959" cy="2860984"/>
          </a:xfrm>
        </p:spPr>
      </p:pic>
      <p:sp>
        <p:nvSpPr>
          <p:cNvPr id="6" name="TextBox 5">
            <a:extLst>
              <a:ext uri="{FF2B5EF4-FFF2-40B4-BE49-F238E27FC236}">
                <a16:creationId xmlns:a16="http://schemas.microsoft.com/office/drawing/2014/main" id="{45C7F35E-807A-4436-9E65-626E61F8424F}"/>
              </a:ext>
            </a:extLst>
          </p:cNvPr>
          <p:cNvSpPr txBox="1"/>
          <p:nvPr/>
        </p:nvSpPr>
        <p:spPr>
          <a:xfrm>
            <a:off x="4941651" y="2254537"/>
            <a:ext cx="7110919"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1.Scripts, dialogues, and knowing objection handlers. Knowing what to say, how to say it to enough people.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2. Retention- creating valuable weekly mastermind events on zoom focused on creating community.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 Reproduction-providing valuable training on how to attract agents.</a:t>
            </a:r>
          </a:p>
        </p:txBody>
      </p:sp>
    </p:spTree>
    <p:extLst>
      <p:ext uri="{BB962C8B-B14F-4D97-AF65-F5344CB8AC3E}">
        <p14:creationId xmlns:p14="http://schemas.microsoft.com/office/powerpoint/2010/main" val="201876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83DEB-87BD-4EFE-9F57-2F511671164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Blake Cory</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450+ Agents</a:t>
            </a:r>
          </a:p>
        </p:txBody>
      </p:sp>
      <p:pic>
        <p:nvPicPr>
          <p:cNvPr id="5" name="Content Placeholder 4">
            <a:extLst>
              <a:ext uri="{FF2B5EF4-FFF2-40B4-BE49-F238E27FC236}">
                <a16:creationId xmlns:a16="http://schemas.microsoft.com/office/drawing/2014/main" id="{141EF896-2B11-4C52-9149-811B71F727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527" y="2456008"/>
            <a:ext cx="2960703" cy="2960703"/>
          </a:xfrm>
        </p:spPr>
      </p:pic>
      <p:sp>
        <p:nvSpPr>
          <p:cNvPr id="6" name="TextBox 5">
            <a:extLst>
              <a:ext uri="{FF2B5EF4-FFF2-40B4-BE49-F238E27FC236}">
                <a16:creationId xmlns:a16="http://schemas.microsoft.com/office/drawing/2014/main" id="{12381B90-72F3-40D7-8D03-BD8D3B3D1B15}"/>
              </a:ext>
            </a:extLst>
          </p:cNvPr>
          <p:cNvSpPr txBox="1"/>
          <p:nvPr/>
        </p:nvSpPr>
        <p:spPr>
          <a:xfrm>
            <a:off x="4708188" y="3054485"/>
            <a:ext cx="6254884" cy="2246769"/>
          </a:xfrm>
          <a:prstGeom prst="rect">
            <a:avLst/>
          </a:prstGeom>
          <a:noFill/>
        </p:spPr>
        <p:txBody>
          <a:bodyPr wrap="square" rtlCol="0">
            <a:spAutoFit/>
          </a:bodyPr>
          <a:lstStyle/>
          <a:p>
            <a:pPr marL="342900" indent="-342900">
              <a:buAutoNum type="arabicPeriod"/>
            </a:pPr>
            <a:r>
              <a:rPr lang="en-US" sz="2000" dirty="0">
                <a:latin typeface="Arial" panose="020B0604020202020204" pitchFamily="34" charset="0"/>
                <a:cs typeface="Arial" panose="020B0604020202020204" pitchFamily="34" charset="0"/>
              </a:rPr>
              <a:t>Surround yourself with the people you aspire to become (for me it was Jeff Wilhems and Mike Grbic)</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Follow Brent’s plan of attack on attracting. </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Take Massive Action</a:t>
            </a:r>
          </a:p>
        </p:txBody>
      </p:sp>
    </p:spTree>
    <p:extLst>
      <p:ext uri="{BB962C8B-B14F-4D97-AF65-F5344CB8AC3E}">
        <p14:creationId xmlns:p14="http://schemas.microsoft.com/office/powerpoint/2010/main" val="122306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299F-A020-4CE6-8FB6-53DE4BF87F0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Scott Lewis</a:t>
            </a:r>
            <a:br>
              <a:rPr lang="en-US"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6,800+ Agents</a:t>
            </a:r>
          </a:p>
        </p:txBody>
      </p:sp>
      <p:pic>
        <p:nvPicPr>
          <p:cNvPr id="5" name="Content Placeholder 4">
            <a:extLst>
              <a:ext uri="{FF2B5EF4-FFF2-40B4-BE49-F238E27FC236}">
                <a16:creationId xmlns:a16="http://schemas.microsoft.com/office/drawing/2014/main" id="{87542485-4F25-49F7-8BA4-AF9827C6EB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5091" y="2050179"/>
            <a:ext cx="2049394" cy="3169166"/>
          </a:xfrm>
        </p:spPr>
      </p:pic>
      <p:sp>
        <p:nvSpPr>
          <p:cNvPr id="6" name="TextBox 5">
            <a:extLst>
              <a:ext uri="{FF2B5EF4-FFF2-40B4-BE49-F238E27FC236}">
                <a16:creationId xmlns:a16="http://schemas.microsoft.com/office/drawing/2014/main" id="{2FEAA84B-9201-490A-B66E-7AC7E54075A9}"/>
              </a:ext>
            </a:extLst>
          </p:cNvPr>
          <p:cNvSpPr txBox="1"/>
          <p:nvPr/>
        </p:nvSpPr>
        <p:spPr>
          <a:xfrm>
            <a:off x="4464997" y="2256816"/>
            <a:ext cx="7363838" cy="2308324"/>
          </a:xfrm>
          <a:prstGeom prst="rect">
            <a:avLst/>
          </a:prstGeom>
          <a:noFill/>
        </p:spPr>
        <p:txBody>
          <a:bodyPr wrap="square" rtlCol="0">
            <a:spAutoFit/>
          </a:bodyPr>
          <a:lstStyle/>
          <a:p>
            <a:pPr marL="342900" indent="-342900">
              <a:buAutoNum type="arabicPeriod"/>
            </a:pPr>
            <a:r>
              <a:rPr lang="en-US" sz="2400" dirty="0">
                <a:latin typeface="Arial" panose="020B0604020202020204" pitchFamily="34" charset="0"/>
                <a:cs typeface="Arial" panose="020B0604020202020204" pitchFamily="34" charset="0"/>
              </a:rPr>
              <a:t>Doing weekly lunch and learns.</a:t>
            </a:r>
          </a:p>
          <a:p>
            <a:pPr marL="342900" indent="-342900">
              <a:buAutoNum type="arabicPeriod"/>
            </a:pPr>
            <a:endParaRPr lang="en-US" sz="2400" dirty="0">
              <a:latin typeface="Arial" panose="020B0604020202020204" pitchFamily="34" charset="0"/>
              <a:cs typeface="Arial" panose="020B0604020202020204" pitchFamily="34" charset="0"/>
            </a:endParaRPr>
          </a:p>
          <a:p>
            <a:pPr marL="342900" indent="-342900">
              <a:buAutoNum type="arabicPeriod"/>
            </a:pPr>
            <a:r>
              <a:rPr lang="en-US" sz="2400" dirty="0">
                <a:latin typeface="Arial" panose="020B0604020202020204" pitchFamily="34" charset="0"/>
                <a:cs typeface="Arial" panose="020B0604020202020204" pitchFamily="34" charset="0"/>
              </a:rPr>
              <a:t>Getting Leaders to big events</a:t>
            </a:r>
          </a:p>
          <a:p>
            <a:pPr marL="342900" indent="-342900">
              <a:buAutoNum type="arabicPeriod"/>
            </a:pPr>
            <a:endParaRPr lang="en-US" sz="2400" dirty="0">
              <a:latin typeface="Arial" panose="020B0604020202020204" pitchFamily="34" charset="0"/>
              <a:cs typeface="Arial" panose="020B0604020202020204" pitchFamily="34" charset="0"/>
            </a:endParaRPr>
          </a:p>
          <a:p>
            <a:pPr marL="342900" indent="-342900">
              <a:buAutoNum type="arabicPeriod"/>
            </a:pPr>
            <a:r>
              <a:rPr lang="en-US" sz="2400" dirty="0">
                <a:latin typeface="Arial" panose="020B0604020202020204" pitchFamily="34" charset="0"/>
                <a:cs typeface="Arial" panose="020B0604020202020204" pitchFamily="34" charset="0"/>
              </a:rPr>
              <a:t>Showed the eXp opportunity 40-50 times per week for the first year with eXp</a:t>
            </a:r>
          </a:p>
        </p:txBody>
      </p:sp>
    </p:spTree>
    <p:extLst>
      <p:ext uri="{BB962C8B-B14F-4D97-AF65-F5344CB8AC3E}">
        <p14:creationId xmlns:p14="http://schemas.microsoft.com/office/powerpoint/2010/main" val="83002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BCBC-0213-4F49-ADFD-3AED99A8BD55}"/>
              </a:ext>
            </a:extLst>
          </p:cNvPr>
          <p:cNvSpPr>
            <a:spLocks noGrp="1"/>
          </p:cNvSpPr>
          <p:nvPr>
            <p:ph type="title"/>
          </p:nvPr>
        </p:nvSpPr>
        <p:spPr>
          <a:xfrm>
            <a:off x="787940" y="535021"/>
            <a:ext cx="3978613" cy="1215958"/>
          </a:xfrm>
        </p:spPr>
        <p:txBody>
          <a:bodyPr/>
          <a:lstStyle/>
          <a:p>
            <a:r>
              <a:rPr lang="en-US" b="1" dirty="0">
                <a:latin typeface="Arial" panose="020B0604020202020204" pitchFamily="34" charset="0"/>
                <a:cs typeface="Arial" panose="020B0604020202020204" pitchFamily="34" charset="0"/>
              </a:rPr>
              <a:t>Mike Grbic</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900+ Agents </a:t>
            </a:r>
            <a:br>
              <a:rPr lang="en-US" dirty="0"/>
            </a:br>
            <a:endParaRPr lang="en-US" dirty="0"/>
          </a:p>
        </p:txBody>
      </p:sp>
      <p:pic>
        <p:nvPicPr>
          <p:cNvPr id="5" name="Content Placeholder 4">
            <a:extLst>
              <a:ext uri="{FF2B5EF4-FFF2-40B4-BE49-F238E27FC236}">
                <a16:creationId xmlns:a16="http://schemas.microsoft.com/office/drawing/2014/main" id="{35F70C50-D6FD-43F4-BD5F-C56C273028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483" y="2916184"/>
            <a:ext cx="2492394" cy="2492394"/>
          </a:xfrm>
        </p:spPr>
      </p:pic>
      <p:sp>
        <p:nvSpPr>
          <p:cNvPr id="6" name="TextBox 5">
            <a:extLst>
              <a:ext uri="{FF2B5EF4-FFF2-40B4-BE49-F238E27FC236}">
                <a16:creationId xmlns:a16="http://schemas.microsoft.com/office/drawing/2014/main" id="{CB5DB974-E265-4662-9102-EA1A91E8E54E}"/>
              </a:ext>
            </a:extLst>
          </p:cNvPr>
          <p:cNvSpPr txBox="1"/>
          <p:nvPr/>
        </p:nvSpPr>
        <p:spPr>
          <a:xfrm>
            <a:off x="4192622" y="2684834"/>
            <a:ext cx="7500026"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“Really… I suck at recruiting” </a:t>
            </a:r>
          </a:p>
          <a:p>
            <a:endParaRPr lang="en-US" sz="2400" dirty="0">
              <a:latin typeface="Arial" panose="020B0604020202020204" pitchFamily="34" charset="0"/>
              <a:cs typeface="Arial" panose="020B0604020202020204" pitchFamily="34" charset="0"/>
            </a:endParaRPr>
          </a:p>
          <a:p>
            <a:pPr marL="342900" indent="-342900">
              <a:buAutoNum type="arabicPeriod"/>
            </a:pPr>
            <a:r>
              <a:rPr lang="en-US" sz="2400" dirty="0">
                <a:latin typeface="Arial" panose="020B0604020202020204" pitchFamily="34" charset="0"/>
                <a:cs typeface="Arial" panose="020B0604020202020204" pitchFamily="34" charset="0"/>
              </a:rPr>
              <a:t>Get people to events</a:t>
            </a:r>
          </a:p>
          <a:p>
            <a:pPr marL="342900" indent="-342900">
              <a:buAutoNum type="arabicPeriod"/>
            </a:pPr>
            <a:endParaRPr lang="en-US" sz="2400" dirty="0">
              <a:latin typeface="Arial" panose="020B0604020202020204" pitchFamily="34" charset="0"/>
              <a:cs typeface="Arial" panose="020B0604020202020204" pitchFamily="34" charset="0"/>
            </a:endParaRPr>
          </a:p>
          <a:p>
            <a:pPr marL="342900" indent="-342900">
              <a:buAutoNum type="arabicPeriod"/>
            </a:pPr>
            <a:r>
              <a:rPr lang="en-US" sz="2400" dirty="0">
                <a:latin typeface="Arial" panose="020B0604020202020204" pitchFamily="34" charset="0"/>
                <a:cs typeface="Arial" panose="020B0604020202020204" pitchFamily="34" charset="0"/>
              </a:rPr>
              <a:t>I care A LOT about coaching them to grow their business</a:t>
            </a:r>
          </a:p>
          <a:p>
            <a:pPr marL="342900" indent="-342900">
              <a:buAutoNum type="arabicPeriod"/>
            </a:pPr>
            <a:endParaRPr lang="en-US" sz="2400" dirty="0">
              <a:latin typeface="Arial" panose="020B0604020202020204" pitchFamily="34" charset="0"/>
              <a:cs typeface="Arial" panose="020B0604020202020204" pitchFamily="34" charset="0"/>
            </a:endParaRPr>
          </a:p>
          <a:p>
            <a:pPr marL="342900" indent="-342900">
              <a:buAutoNum type="arabicPeriod"/>
            </a:pPr>
            <a:r>
              <a:rPr lang="en-US" sz="2400" dirty="0">
                <a:latin typeface="Arial" panose="020B0604020202020204" pitchFamily="34" charset="0"/>
                <a:cs typeface="Arial" panose="020B0604020202020204" pitchFamily="34" charset="0"/>
              </a:rPr>
              <a:t>Add value and leading the partnership. </a:t>
            </a:r>
          </a:p>
        </p:txBody>
      </p:sp>
    </p:spTree>
    <p:extLst>
      <p:ext uri="{BB962C8B-B14F-4D97-AF65-F5344CB8AC3E}">
        <p14:creationId xmlns:p14="http://schemas.microsoft.com/office/powerpoint/2010/main" val="579116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1000"/>
                                        <p:tgtEl>
                                          <p:spTgt spid="6">
                                            <p:txEl>
                                              <p:pRg st="4" end="4"/>
                                            </p:txEl>
                                          </p:spTgt>
                                        </p:tgtEl>
                                      </p:cBhvr>
                                    </p:animEffect>
                                    <p:anim calcmode="lin" valueType="num">
                                      <p:cBhvr>
                                        <p:cTn id="1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barn(inVertical)">
                                      <p:cBhvr>
                                        <p:cTn id="2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A975-91BF-4A39-88AF-169B79B67C09}"/>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Sheila </a:t>
            </a:r>
            <a:r>
              <a:rPr lang="en-US" b="1" dirty="0" err="1">
                <a:latin typeface="Arial" panose="020B0604020202020204" pitchFamily="34" charset="0"/>
                <a:cs typeface="Arial" panose="020B0604020202020204" pitchFamily="34" charset="0"/>
              </a:rPr>
              <a:t>Fejeran</a:t>
            </a:r>
            <a:br>
              <a:rPr lang="en-US"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13,000+ Agents</a:t>
            </a:r>
          </a:p>
        </p:txBody>
      </p:sp>
      <p:pic>
        <p:nvPicPr>
          <p:cNvPr id="5" name="Content Placeholder 4">
            <a:extLst>
              <a:ext uri="{FF2B5EF4-FFF2-40B4-BE49-F238E27FC236}">
                <a16:creationId xmlns:a16="http://schemas.microsoft.com/office/drawing/2014/main" id="{5053DF31-8FE4-4A24-9816-621B722732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291" y="2344720"/>
            <a:ext cx="2123467" cy="3191002"/>
          </a:xfrm>
        </p:spPr>
      </p:pic>
      <p:sp>
        <p:nvSpPr>
          <p:cNvPr id="6" name="TextBox 5">
            <a:extLst>
              <a:ext uri="{FF2B5EF4-FFF2-40B4-BE49-F238E27FC236}">
                <a16:creationId xmlns:a16="http://schemas.microsoft.com/office/drawing/2014/main" id="{7C4A26F0-3954-4CFC-BCC4-2897E7606867}"/>
              </a:ext>
            </a:extLst>
          </p:cNvPr>
          <p:cNvSpPr txBox="1"/>
          <p:nvPr/>
        </p:nvSpPr>
        <p:spPr>
          <a:xfrm>
            <a:off x="4046707" y="2597285"/>
            <a:ext cx="7655668" cy="2554545"/>
          </a:xfrm>
          <a:prstGeom prst="rect">
            <a:avLst/>
          </a:prstGeom>
          <a:noFill/>
        </p:spPr>
        <p:txBody>
          <a:bodyPr wrap="square" rtlCol="0">
            <a:spAutoFit/>
          </a:bodyPr>
          <a:lstStyle/>
          <a:p>
            <a:pPr marL="342900" indent="-342900">
              <a:buAutoNum type="arabicPeriod"/>
            </a:pPr>
            <a:r>
              <a:rPr lang="en-US" sz="2000" dirty="0">
                <a:latin typeface="Arial" panose="020B0604020202020204" pitchFamily="34" charset="0"/>
                <a:cs typeface="Arial" panose="020B0604020202020204" pitchFamily="34" charset="0"/>
              </a:rPr>
              <a:t>Weekly Lunch and Learns</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Created pre-recorded webinar series for ease of showing the opportunity and leveraging technology</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Created my Top 100 list of agents to talk with and to show the opportunity to, starting with all Mega Agents and Teams in my coaching group-Brent Gove</a:t>
            </a:r>
          </a:p>
        </p:txBody>
      </p:sp>
    </p:spTree>
    <p:extLst>
      <p:ext uri="{BB962C8B-B14F-4D97-AF65-F5344CB8AC3E}">
        <p14:creationId xmlns:p14="http://schemas.microsoft.com/office/powerpoint/2010/main" val="1120339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additive="base">
                                        <p:cTn id="1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arn(inVertical)">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BC3-D072-46AA-9DE9-6B24F269D9D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Amanda &amp; Rodney Heard</a:t>
            </a:r>
            <a:br>
              <a:rPr lang="en-US" dirty="0"/>
            </a:br>
            <a:r>
              <a:rPr lang="en-US" sz="2400" dirty="0">
                <a:latin typeface="Arial" panose="020B0604020202020204" pitchFamily="34" charset="0"/>
                <a:cs typeface="Arial" panose="020B0604020202020204" pitchFamily="34" charset="0"/>
              </a:rPr>
              <a:t>130+ Agents </a:t>
            </a:r>
          </a:p>
        </p:txBody>
      </p:sp>
      <p:pic>
        <p:nvPicPr>
          <p:cNvPr id="5" name="Content Placeholder 4">
            <a:extLst>
              <a:ext uri="{FF2B5EF4-FFF2-40B4-BE49-F238E27FC236}">
                <a16:creationId xmlns:a16="http://schemas.microsoft.com/office/drawing/2014/main" id="{550616D2-68CD-4076-A9D7-090262741E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2646715"/>
            <a:ext cx="4084068" cy="2201154"/>
          </a:xfrm>
        </p:spPr>
      </p:pic>
      <p:sp>
        <p:nvSpPr>
          <p:cNvPr id="6" name="TextBox 5">
            <a:extLst>
              <a:ext uri="{FF2B5EF4-FFF2-40B4-BE49-F238E27FC236}">
                <a16:creationId xmlns:a16="http://schemas.microsoft.com/office/drawing/2014/main" id="{53F8A5F7-45B2-46B6-9AE8-641CDF7C44B9}"/>
              </a:ext>
            </a:extLst>
          </p:cNvPr>
          <p:cNvSpPr txBox="1"/>
          <p:nvPr/>
        </p:nvSpPr>
        <p:spPr>
          <a:xfrm>
            <a:off x="5535038" y="2042809"/>
            <a:ext cx="6254885" cy="4247317"/>
          </a:xfrm>
          <a:prstGeom prst="rect">
            <a:avLst/>
          </a:prstGeom>
          <a:noFill/>
        </p:spPr>
        <p:txBody>
          <a:bodyPr wrap="square" rtlCol="0">
            <a:spAutoFit/>
          </a:bodyPr>
          <a:lstStyle/>
          <a:p>
            <a:pPr marL="342900" marR="0" indent="-342900">
              <a:spcBef>
                <a:spcPts val="0"/>
              </a:spcBef>
              <a:spcAft>
                <a:spcPts val="0"/>
              </a:spcAft>
              <a:buAutoNum type="arabicPeriod"/>
            </a:pPr>
            <a:r>
              <a:rPr lang="en-US" sz="1800" dirty="0">
                <a:effectLst/>
                <a:latin typeface="Arial" panose="020B0604020202020204" pitchFamily="34" charset="0"/>
                <a:ea typeface="Calibri" panose="020F0502020204030204" pitchFamily="34" charset="0"/>
                <a:cs typeface="Arial" panose="020B0604020202020204" pitchFamily="34" charset="0"/>
              </a:rPr>
              <a:t>Local Events - lunch and learns, eXp </a:t>
            </a:r>
            <a:r>
              <a:rPr lang="en-US" sz="1800" dirty="0" err="1">
                <a:effectLst/>
                <a:latin typeface="Arial" panose="020B0604020202020204" pitchFamily="34" charset="0"/>
                <a:ea typeface="Calibri" panose="020F0502020204030204" pitchFamily="34" charset="0"/>
                <a:cs typeface="Arial" panose="020B0604020202020204" pitchFamily="34" charset="0"/>
              </a:rPr>
              <a:t>eXplained</a:t>
            </a:r>
            <a:r>
              <a:rPr lang="en-US" sz="1800" dirty="0">
                <a:effectLst/>
                <a:latin typeface="Arial" panose="020B0604020202020204" pitchFamily="34" charset="0"/>
                <a:ea typeface="Calibri" panose="020F0502020204030204" pitchFamily="34" charset="0"/>
                <a:cs typeface="Arial" panose="020B0604020202020204" pitchFamily="34" charset="0"/>
              </a:rPr>
              <a:t>, Wine Socials, Panels, etc.</a:t>
            </a:r>
          </a:p>
          <a:p>
            <a:pPr marL="342900" marR="0" indent="-342900">
              <a:spcBef>
                <a:spcPts val="0"/>
              </a:spcBef>
              <a:spcAft>
                <a:spcPts val="0"/>
              </a:spcAft>
              <a:buAutoNum type="arabicPeriod"/>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indent="-342900">
              <a:spcBef>
                <a:spcPts val="0"/>
              </a:spcBef>
              <a:spcAft>
                <a:spcPts val="0"/>
              </a:spcAft>
              <a:buAutoNum type="arabicPeriod"/>
            </a:pPr>
            <a:r>
              <a:rPr lang="en-US" sz="1800" dirty="0">
                <a:effectLst/>
                <a:latin typeface="Arial" panose="020B0604020202020204" pitchFamily="34" charset="0"/>
                <a:ea typeface="Calibri" panose="020F0502020204030204" pitchFamily="34" charset="0"/>
                <a:cs typeface="Arial" panose="020B0604020202020204" pitchFamily="34" charset="0"/>
              </a:rPr>
              <a:t>Building Relationships through production - connecting with the agents and nurturing the relationships.</a:t>
            </a:r>
          </a:p>
          <a:p>
            <a:pPr marL="342900" marR="0" indent="-342900">
              <a:spcBef>
                <a:spcPts val="0"/>
              </a:spcBef>
              <a:spcAft>
                <a:spcPts val="0"/>
              </a:spcAft>
              <a:buAutoNum type="arabicPeriod"/>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3.  Social Media presence and leveraging the events and    our agent interviews on SM. It highlights agents in our organization...creating more interest by sharing their journey in real estate and to eXp and how it has impacted their lives. Like attracts like and we realize by highlighting our agent's they will attract agents we can't reach or connect to. </a:t>
            </a:r>
            <a:r>
              <a:rPr lang="en-US" sz="1800" dirty="0">
                <a:effectLst/>
                <a:latin typeface="Verdana" panose="020B060403050404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Verdana" panose="020B060403050404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indent="-342900">
              <a:spcBef>
                <a:spcPts val="0"/>
              </a:spcBef>
              <a:spcAft>
                <a:spcPts val="0"/>
              </a:spcAft>
              <a:buAutoNum type="arabicPeriod"/>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9106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barn(inVertical)">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BE90-3089-4142-AC89-2F27098E437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Gene Frederick</a:t>
            </a:r>
            <a:br>
              <a:rPr lang="en-US"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aka “The Legend”</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16,000 + Agents</a:t>
            </a:r>
          </a:p>
        </p:txBody>
      </p:sp>
      <p:pic>
        <p:nvPicPr>
          <p:cNvPr id="5" name="Content Placeholder 4">
            <a:extLst>
              <a:ext uri="{FF2B5EF4-FFF2-40B4-BE49-F238E27FC236}">
                <a16:creationId xmlns:a16="http://schemas.microsoft.com/office/drawing/2014/main" id="{7D05662A-7AC4-482A-AE18-51AA7F8CB1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315" y="2349844"/>
            <a:ext cx="2942002" cy="2942002"/>
          </a:xfrm>
        </p:spPr>
      </p:pic>
      <p:sp>
        <p:nvSpPr>
          <p:cNvPr id="7" name="TextBox 6">
            <a:extLst>
              <a:ext uri="{FF2B5EF4-FFF2-40B4-BE49-F238E27FC236}">
                <a16:creationId xmlns:a16="http://schemas.microsoft.com/office/drawing/2014/main" id="{388307E2-3520-4DDC-A9A1-C6DC7BF58F6B}"/>
              </a:ext>
            </a:extLst>
          </p:cNvPr>
          <p:cNvSpPr txBox="1"/>
          <p:nvPr/>
        </p:nvSpPr>
        <p:spPr>
          <a:xfrm>
            <a:off x="4572001" y="2349844"/>
            <a:ext cx="7324928" cy="3108543"/>
          </a:xfrm>
          <a:prstGeom prst="rect">
            <a:avLst/>
          </a:prstGeom>
          <a:noFill/>
        </p:spPr>
        <p:txBody>
          <a:bodyPr wrap="square" rtlCol="0">
            <a:spAutoFit/>
          </a:bodyPr>
          <a:lstStyle/>
          <a:p>
            <a:pPr marL="342900" indent="-342900">
              <a:buAutoNum type="arabicPeriod"/>
            </a:pPr>
            <a:r>
              <a:rPr lang="en-US" sz="2000" dirty="0">
                <a:latin typeface="Arial" panose="020B0604020202020204" pitchFamily="34" charset="0"/>
                <a:cs typeface="Arial" panose="020B0604020202020204" pitchFamily="34" charset="0"/>
              </a:rPr>
              <a:t>Do (3) one on one meetings per day with recruits. You can do by zoom now. Need to do a complete needs analysis with the recruit.</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Weekly lunch and learns</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Invite to all national and regional agents. </a:t>
            </a:r>
            <a:r>
              <a:rPr lang="en-US" sz="2000" dirty="0" err="1">
                <a:latin typeface="Arial" panose="020B0604020202020204" pitchFamily="34" charset="0"/>
                <a:cs typeface="Arial" panose="020B0604020202020204" pitchFamily="34" charset="0"/>
              </a:rPr>
              <a:t>eXpCON</a:t>
            </a:r>
            <a:r>
              <a:rPr lang="en-US" sz="2000" dirty="0">
                <a:latin typeface="Arial" panose="020B0604020202020204" pitchFamily="34" charset="0"/>
                <a:cs typeface="Arial" panose="020B0604020202020204" pitchFamily="34" charset="0"/>
              </a:rPr>
              <a:t>, eXp Shareholders, Cabo, Dallas (Tony Robbins)</a:t>
            </a:r>
            <a:br>
              <a:rPr lang="en-US" sz="20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53472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B3FB-ABD4-4053-80BD-828567AAEE6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Rob &amp; Jen Flick</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19,000+ Agents</a:t>
            </a:r>
          </a:p>
        </p:txBody>
      </p:sp>
      <p:pic>
        <p:nvPicPr>
          <p:cNvPr id="5" name="Content Placeholder 4">
            <a:extLst>
              <a:ext uri="{FF2B5EF4-FFF2-40B4-BE49-F238E27FC236}">
                <a16:creationId xmlns:a16="http://schemas.microsoft.com/office/drawing/2014/main" id="{3D6F84B2-7B17-4DCD-A3BE-2758FA5C6E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215" y="2463453"/>
            <a:ext cx="3176625" cy="2541300"/>
          </a:xfrm>
        </p:spPr>
      </p:pic>
      <p:sp>
        <p:nvSpPr>
          <p:cNvPr id="6" name="TextBox 5">
            <a:extLst>
              <a:ext uri="{FF2B5EF4-FFF2-40B4-BE49-F238E27FC236}">
                <a16:creationId xmlns:a16="http://schemas.microsoft.com/office/drawing/2014/main" id="{4460A8ED-706B-4119-BA8B-237EAEAE2715}"/>
              </a:ext>
            </a:extLst>
          </p:cNvPr>
          <p:cNvSpPr txBox="1"/>
          <p:nvPr/>
        </p:nvSpPr>
        <p:spPr>
          <a:xfrm>
            <a:off x="5155660" y="2431914"/>
            <a:ext cx="6838544" cy="2585323"/>
          </a:xfrm>
          <a:prstGeom prst="rect">
            <a:avLst/>
          </a:prstGeom>
          <a:noFill/>
        </p:spPr>
        <p:txBody>
          <a:bodyPr wrap="square" rtlCol="0">
            <a:spAutoFit/>
          </a:bodyPr>
          <a:lstStyle/>
          <a:p>
            <a:pPr marL="342900" indent="-342900">
              <a:buAutoNum type="arabicPeriod"/>
            </a:pPr>
            <a:r>
              <a:rPr lang="en-US" dirty="0"/>
              <a:t>Have a very clear, powerful and emotional WHY. Something that can almost make you cry.</a:t>
            </a:r>
          </a:p>
          <a:p>
            <a:pPr marL="342900" indent="-342900">
              <a:buAutoNum type="arabicPeriod"/>
            </a:pPr>
            <a:endParaRPr lang="en-US" dirty="0"/>
          </a:p>
          <a:p>
            <a:pPr marL="342900" indent="-342900">
              <a:buAutoNum type="arabicPeriod"/>
            </a:pPr>
            <a:r>
              <a:rPr lang="en-US" dirty="0"/>
              <a:t>Work through other people’s sphere of influence to find a leader. Everybody knows somebody that is a leader.</a:t>
            </a:r>
          </a:p>
          <a:p>
            <a:pPr marL="342900" indent="-342900">
              <a:buAutoNum type="arabicPeriod"/>
            </a:pPr>
            <a:endParaRPr lang="en-US" dirty="0"/>
          </a:p>
          <a:p>
            <a:pPr marL="342900" indent="-342900">
              <a:buAutoNum type="arabicPeriod"/>
            </a:pPr>
            <a:r>
              <a:rPr lang="en-US" dirty="0"/>
              <a:t>Let leaders lead! When you find a leader, get </a:t>
            </a:r>
            <a:r>
              <a:rPr lang="en-US" dirty="0" err="1"/>
              <a:t>tho</a:t>
            </a:r>
            <a:r>
              <a:rPr lang="en-US" dirty="0"/>
              <a:t> know their WHY and show them a way to get it. Then get out of their way and let them lead.</a:t>
            </a:r>
          </a:p>
        </p:txBody>
      </p:sp>
    </p:spTree>
    <p:extLst>
      <p:ext uri="{BB962C8B-B14F-4D97-AF65-F5344CB8AC3E}">
        <p14:creationId xmlns:p14="http://schemas.microsoft.com/office/powerpoint/2010/main" val="33578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ED582-3BD0-4899-A440-327BD658CC84}"/>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Jay &amp; Ashley Nelson</a:t>
            </a:r>
            <a:br>
              <a:rPr lang="en-US"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2,200+ Agents</a:t>
            </a:r>
          </a:p>
        </p:txBody>
      </p:sp>
      <p:pic>
        <p:nvPicPr>
          <p:cNvPr id="5" name="Content Placeholder 4">
            <a:extLst>
              <a:ext uri="{FF2B5EF4-FFF2-40B4-BE49-F238E27FC236}">
                <a16:creationId xmlns:a16="http://schemas.microsoft.com/office/drawing/2014/main" id="{520A97AA-B5EC-4E2B-B6E1-AE961F72F7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7338" y="2545454"/>
            <a:ext cx="2940945" cy="2940945"/>
          </a:xfrm>
        </p:spPr>
      </p:pic>
      <p:sp>
        <p:nvSpPr>
          <p:cNvPr id="6" name="TextBox 5">
            <a:extLst>
              <a:ext uri="{FF2B5EF4-FFF2-40B4-BE49-F238E27FC236}">
                <a16:creationId xmlns:a16="http://schemas.microsoft.com/office/drawing/2014/main" id="{F172E365-8B2F-4FF9-B021-511C4261F68C}"/>
              </a:ext>
            </a:extLst>
          </p:cNvPr>
          <p:cNvSpPr txBox="1"/>
          <p:nvPr/>
        </p:nvSpPr>
        <p:spPr>
          <a:xfrm>
            <a:off x="4542817" y="1853248"/>
            <a:ext cx="7451387" cy="3693319"/>
          </a:xfrm>
          <a:prstGeom prst="rect">
            <a:avLst/>
          </a:prstGeom>
          <a:noFill/>
        </p:spPr>
        <p:txBody>
          <a:bodyPr wrap="square" rtlCol="0">
            <a:spAutoFit/>
          </a:bodyPr>
          <a:lstStyle/>
          <a:p>
            <a:pPr marL="342900" indent="-342900">
              <a:buAutoNum type="arabicPeriod"/>
            </a:pPr>
            <a:r>
              <a:rPr lang="en-US" dirty="0">
                <a:latin typeface="Arial" panose="020B0604020202020204" pitchFamily="34" charset="0"/>
                <a:cs typeface="Arial" panose="020B0604020202020204" pitchFamily="34" charset="0"/>
              </a:rPr>
              <a:t>Creating camaraderie and culture by throwing parties at our private and eXp corporate events for our rev share group. Make your group FUN! Agents want to be partnered with FUN people!</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We do over 8 live group zooms/wk. Creates a duplicated way that agents can use face to face interaction to train in selling more homes and attracting productive agents. We let multiple agents share their story on each zoom. All cameras must be turned on and we make others participate. Let others share, don’t make it all about you.</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Truly making a effort to form real friendships with our agent partners and not just business partnerships. </a:t>
            </a:r>
          </a:p>
        </p:txBody>
      </p:sp>
    </p:spTree>
    <p:extLst>
      <p:ext uri="{BB962C8B-B14F-4D97-AF65-F5344CB8AC3E}">
        <p14:creationId xmlns:p14="http://schemas.microsoft.com/office/powerpoint/2010/main" val="21109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EEED-3C09-4C21-B98D-6E7ABF663FE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Jay &amp; Ashley Nelson</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2,200+ Agents</a:t>
            </a:r>
            <a:br>
              <a:rPr lang="en-US" dirty="0"/>
            </a:br>
            <a:endParaRPr lang="en-US" dirty="0"/>
          </a:p>
        </p:txBody>
      </p:sp>
      <p:pic>
        <p:nvPicPr>
          <p:cNvPr id="5" name="Content Placeholder 4">
            <a:extLst>
              <a:ext uri="{FF2B5EF4-FFF2-40B4-BE49-F238E27FC236}">
                <a16:creationId xmlns:a16="http://schemas.microsoft.com/office/drawing/2014/main" id="{10FEF82B-2025-44E0-BC02-D350AFD06A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424" y="2370357"/>
            <a:ext cx="2743200" cy="2743200"/>
          </a:xfrm>
        </p:spPr>
      </p:pic>
      <p:sp>
        <p:nvSpPr>
          <p:cNvPr id="6" name="TextBox 5">
            <a:extLst>
              <a:ext uri="{FF2B5EF4-FFF2-40B4-BE49-F238E27FC236}">
                <a16:creationId xmlns:a16="http://schemas.microsoft.com/office/drawing/2014/main" id="{27E1C32B-1CAC-483C-BCF2-762DB20D6C15}"/>
              </a:ext>
            </a:extLst>
          </p:cNvPr>
          <p:cNvSpPr txBox="1"/>
          <p:nvPr/>
        </p:nvSpPr>
        <p:spPr>
          <a:xfrm>
            <a:off x="3969188" y="1972242"/>
            <a:ext cx="7451388" cy="35394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 Don’t take yourself so seriously, let it rip, rock and roll, that helps other agents not feel so much pressure! Pressure sucks, but fun with a structure can help inspire confidence.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 Then every day say a big Ole “YEEEEEEE HAWWWWW” cause everyone in your group is winning and growing more success and helping each other do the same. God is great Give him the Glory.</a:t>
            </a:r>
          </a:p>
          <a:p>
            <a:endParaRPr lang="en-US" dirty="0">
              <a:latin typeface="Arial" panose="020B0604020202020204" pitchFamily="34" charset="0"/>
              <a:cs typeface="Arial" panose="020B0604020202020204" pitchFamily="34" charset="0"/>
            </a:endParaRPr>
          </a:p>
          <a:p>
            <a:pPr algn="ctr"/>
            <a:r>
              <a:rPr lang="en-US" sz="4000" dirty="0">
                <a:latin typeface="Arial" panose="020B0604020202020204" pitchFamily="34" charset="0"/>
                <a:cs typeface="Arial" panose="020B0604020202020204" pitchFamily="34" charset="0"/>
              </a:rPr>
              <a:t>Now everybody </a:t>
            </a:r>
            <a:r>
              <a:rPr lang="en-US" sz="4000" dirty="0" err="1">
                <a:latin typeface="Arial" panose="020B0604020202020204" pitchFamily="34" charset="0"/>
                <a:cs typeface="Arial" panose="020B0604020202020204" pitchFamily="34" charset="0"/>
              </a:rPr>
              <a:t>screem</a:t>
            </a:r>
            <a:r>
              <a:rPr lang="en-US" sz="4000" dirty="0">
                <a:latin typeface="Arial" panose="020B0604020202020204" pitchFamily="34" charset="0"/>
                <a:cs typeface="Arial" panose="020B0604020202020204" pitchFamily="34" charset="0"/>
              </a:rPr>
              <a:t>:  YEEEEEEEEE HAWWWWWW!</a:t>
            </a:r>
          </a:p>
        </p:txBody>
      </p:sp>
    </p:spTree>
    <p:extLst>
      <p:ext uri="{BB962C8B-B14F-4D97-AF65-F5344CB8AC3E}">
        <p14:creationId xmlns:p14="http://schemas.microsoft.com/office/powerpoint/2010/main" val="313752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5B0C-DDA5-4F77-8D73-5F443AF1DB4B}"/>
              </a:ext>
            </a:extLst>
          </p:cNvPr>
          <p:cNvSpPr>
            <a:spLocks noGrp="1"/>
          </p:cNvSpPr>
          <p:nvPr>
            <p:ph type="title"/>
          </p:nvPr>
        </p:nvSpPr>
        <p:spPr>
          <a:xfrm>
            <a:off x="646111" y="452717"/>
            <a:ext cx="9746244" cy="1551011"/>
          </a:xfrm>
        </p:spPr>
        <p:txBody>
          <a:bodyPr/>
          <a:lstStyle/>
          <a:p>
            <a:r>
              <a:rPr lang="en-US" b="1" dirty="0">
                <a:latin typeface="Arial" panose="020B0604020202020204" pitchFamily="34" charset="0"/>
                <a:cs typeface="Arial" panose="020B0604020202020204" pitchFamily="34" charset="0"/>
              </a:rPr>
              <a:t>Clayton Gits </a:t>
            </a:r>
            <a:br>
              <a:rPr lang="en-US"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1300+ Agents</a:t>
            </a:r>
          </a:p>
        </p:txBody>
      </p:sp>
      <p:pic>
        <p:nvPicPr>
          <p:cNvPr id="5" name="Content Placeholder 4">
            <a:extLst>
              <a:ext uri="{FF2B5EF4-FFF2-40B4-BE49-F238E27FC236}">
                <a16:creationId xmlns:a16="http://schemas.microsoft.com/office/drawing/2014/main" id="{A90F6786-41C4-4BFF-913A-DA2D29F377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732" y="2467753"/>
            <a:ext cx="2286000" cy="2286000"/>
          </a:xfrm>
        </p:spPr>
      </p:pic>
      <p:sp>
        <p:nvSpPr>
          <p:cNvPr id="6" name="TextBox 5">
            <a:extLst>
              <a:ext uri="{FF2B5EF4-FFF2-40B4-BE49-F238E27FC236}">
                <a16:creationId xmlns:a16="http://schemas.microsoft.com/office/drawing/2014/main" id="{C7DA59C0-900B-41C7-A516-759630DCABC4}"/>
              </a:ext>
            </a:extLst>
          </p:cNvPr>
          <p:cNvSpPr txBox="1"/>
          <p:nvPr/>
        </p:nvSpPr>
        <p:spPr>
          <a:xfrm>
            <a:off x="4293704" y="2814761"/>
            <a:ext cx="7092564" cy="2677656"/>
          </a:xfrm>
          <a:prstGeom prst="rect">
            <a:avLst/>
          </a:prstGeom>
          <a:noFill/>
        </p:spPr>
        <p:txBody>
          <a:bodyPr wrap="square" rtlCol="0">
            <a:spAutoFit/>
          </a:bodyPr>
          <a:lstStyle/>
          <a:p>
            <a:pPr marL="342900" indent="-342900">
              <a:buAutoNum type="arabicPeriod"/>
            </a:pPr>
            <a:r>
              <a:rPr lang="en-US" sz="2400" dirty="0">
                <a:latin typeface="Arial" panose="020B0604020202020204" pitchFamily="34" charset="0"/>
                <a:cs typeface="Arial" panose="020B0604020202020204" pitchFamily="34" charset="0"/>
              </a:rPr>
              <a:t>Focus on production more than anything else.</a:t>
            </a:r>
          </a:p>
          <a:p>
            <a:pPr marL="342900" indent="-342900">
              <a:buAutoNum type="arabicPeriod"/>
            </a:pPr>
            <a:endParaRPr lang="en-US" sz="2400" dirty="0">
              <a:latin typeface="Arial" panose="020B0604020202020204" pitchFamily="34" charset="0"/>
              <a:cs typeface="Arial" panose="020B0604020202020204" pitchFamily="34" charset="0"/>
            </a:endParaRPr>
          </a:p>
          <a:p>
            <a:pPr marL="342900" indent="-342900">
              <a:buAutoNum type="arabicPeriod"/>
            </a:pPr>
            <a:r>
              <a:rPr lang="en-US" sz="2400" dirty="0">
                <a:latin typeface="Arial" panose="020B0604020202020204" pitchFamily="34" charset="0"/>
                <a:cs typeface="Arial" panose="020B0604020202020204" pitchFamily="34" charset="0"/>
              </a:rPr>
              <a:t>Attract/Recruit Teams and Influencers instead of individual agents</a:t>
            </a:r>
          </a:p>
          <a:p>
            <a:pPr marL="342900" indent="-342900">
              <a:buAutoNum type="arabicPeriod"/>
            </a:pPr>
            <a:endParaRPr lang="en-US" sz="2400" dirty="0">
              <a:latin typeface="Arial" panose="020B0604020202020204" pitchFamily="34" charset="0"/>
              <a:cs typeface="Arial" panose="020B0604020202020204" pitchFamily="34" charset="0"/>
            </a:endParaRPr>
          </a:p>
          <a:p>
            <a:pPr marL="342900" indent="-342900">
              <a:buAutoNum type="arabicPeriod"/>
            </a:pPr>
            <a:r>
              <a:rPr lang="en-US" sz="2400" dirty="0">
                <a:latin typeface="Arial" panose="020B0604020202020204" pitchFamily="34" charset="0"/>
                <a:cs typeface="Arial" panose="020B0604020202020204" pitchFamily="34" charset="0"/>
              </a:rPr>
              <a:t>Don’t lead with revenue share and more about how we can provide value</a:t>
            </a:r>
          </a:p>
        </p:txBody>
      </p:sp>
    </p:spTree>
    <p:extLst>
      <p:ext uri="{BB962C8B-B14F-4D97-AF65-F5344CB8AC3E}">
        <p14:creationId xmlns:p14="http://schemas.microsoft.com/office/powerpoint/2010/main" val="3479334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arn(inVertical)">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96B6-9B16-496F-BD6B-9C7D8CDCE9A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Cliff Freeman </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10,000+ Agents</a:t>
            </a:r>
          </a:p>
        </p:txBody>
      </p:sp>
      <p:pic>
        <p:nvPicPr>
          <p:cNvPr id="5" name="Content Placeholder 4">
            <a:extLst>
              <a:ext uri="{FF2B5EF4-FFF2-40B4-BE49-F238E27FC236}">
                <a16:creationId xmlns:a16="http://schemas.microsoft.com/office/drawing/2014/main" id="{94F6B28D-1D8E-426A-A116-8C03E2518D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379" y="2669388"/>
            <a:ext cx="4365781" cy="2455752"/>
          </a:xfrm>
        </p:spPr>
      </p:pic>
      <p:sp>
        <p:nvSpPr>
          <p:cNvPr id="7" name="TextBox 6">
            <a:extLst>
              <a:ext uri="{FF2B5EF4-FFF2-40B4-BE49-F238E27FC236}">
                <a16:creationId xmlns:a16="http://schemas.microsoft.com/office/drawing/2014/main" id="{4C81D835-E113-41A0-9232-2AAA5838278A}"/>
              </a:ext>
            </a:extLst>
          </p:cNvPr>
          <p:cNvSpPr txBox="1"/>
          <p:nvPr/>
        </p:nvSpPr>
        <p:spPr>
          <a:xfrm>
            <a:off x="5557962" y="2878371"/>
            <a:ext cx="6186115" cy="2246769"/>
          </a:xfrm>
          <a:prstGeom prst="rect">
            <a:avLst/>
          </a:prstGeom>
          <a:noFill/>
        </p:spPr>
        <p:txBody>
          <a:bodyPr wrap="square" rtlCol="0">
            <a:spAutoFit/>
          </a:bodyPr>
          <a:lstStyle/>
          <a:p>
            <a:pPr marL="342900" indent="-342900">
              <a:buAutoNum type="arabicPeriod"/>
            </a:pPr>
            <a:r>
              <a:rPr lang="en-US" sz="2800" dirty="0">
                <a:latin typeface="Arial" panose="020B0604020202020204" pitchFamily="34" charset="0"/>
                <a:cs typeface="Arial" panose="020B0604020202020204" pitchFamily="34" charset="0"/>
              </a:rPr>
              <a:t>Relationships</a:t>
            </a:r>
          </a:p>
          <a:p>
            <a:pPr marL="342900" indent="-342900">
              <a:buAutoNum type="arabicPeriod"/>
            </a:pPr>
            <a:endParaRPr lang="en-US" sz="2800" dirty="0">
              <a:latin typeface="Arial" panose="020B0604020202020204" pitchFamily="34" charset="0"/>
              <a:cs typeface="Arial" panose="020B0604020202020204" pitchFamily="34" charset="0"/>
            </a:endParaRPr>
          </a:p>
          <a:p>
            <a:pPr marL="342900" indent="-342900">
              <a:buAutoNum type="arabicPeriod"/>
            </a:pPr>
            <a:r>
              <a:rPr lang="en-US" sz="2800" dirty="0">
                <a:latin typeface="Arial" panose="020B0604020202020204" pitchFamily="34" charset="0"/>
                <a:cs typeface="Arial" panose="020B0604020202020204" pitchFamily="34" charset="0"/>
              </a:rPr>
              <a:t>Mindset (Come from Contribution)</a:t>
            </a:r>
          </a:p>
          <a:p>
            <a:pPr marL="342900" indent="-342900">
              <a:buAutoNum type="arabicPeriod"/>
            </a:pPr>
            <a:endParaRPr lang="en-US" sz="2800" dirty="0">
              <a:latin typeface="Arial" panose="020B0604020202020204" pitchFamily="34" charset="0"/>
              <a:cs typeface="Arial" panose="020B0604020202020204" pitchFamily="34" charset="0"/>
            </a:endParaRPr>
          </a:p>
          <a:p>
            <a:pPr marL="342900" indent="-342900">
              <a:buAutoNum type="arabicPeriod"/>
            </a:pPr>
            <a:r>
              <a:rPr lang="en-US" sz="2800" dirty="0">
                <a:latin typeface="Arial" panose="020B0604020202020204" pitchFamily="34" charset="0"/>
                <a:cs typeface="Arial" panose="020B0604020202020204" pitchFamily="34" charset="0"/>
              </a:rPr>
              <a:t>Faith </a:t>
            </a:r>
          </a:p>
        </p:txBody>
      </p:sp>
    </p:spTree>
    <p:extLst>
      <p:ext uri="{BB962C8B-B14F-4D97-AF65-F5344CB8AC3E}">
        <p14:creationId xmlns:p14="http://schemas.microsoft.com/office/powerpoint/2010/main" val="47817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barn(inVertical)">
                                      <p:cBhvr>
                                        <p:cTn id="2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9691-672C-4458-A37C-72FD95EAAFDE}"/>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Tom Martin</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140+ Agents</a:t>
            </a:r>
          </a:p>
        </p:txBody>
      </p:sp>
      <p:pic>
        <p:nvPicPr>
          <p:cNvPr id="5" name="Content Placeholder 4">
            <a:extLst>
              <a:ext uri="{FF2B5EF4-FFF2-40B4-BE49-F238E27FC236}">
                <a16:creationId xmlns:a16="http://schemas.microsoft.com/office/drawing/2014/main" id="{3EED8225-8846-483A-9914-AB7A7CC662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2070103"/>
            <a:ext cx="2534834" cy="3545998"/>
          </a:xfrm>
        </p:spPr>
      </p:pic>
      <p:sp>
        <p:nvSpPr>
          <p:cNvPr id="6" name="TextBox 5">
            <a:extLst>
              <a:ext uri="{FF2B5EF4-FFF2-40B4-BE49-F238E27FC236}">
                <a16:creationId xmlns:a16="http://schemas.microsoft.com/office/drawing/2014/main" id="{10AD23C6-F2AF-40D6-B0E9-F4D3AC253066}"/>
              </a:ext>
            </a:extLst>
          </p:cNvPr>
          <p:cNvSpPr txBox="1"/>
          <p:nvPr/>
        </p:nvSpPr>
        <p:spPr>
          <a:xfrm>
            <a:off x="4649821" y="875489"/>
            <a:ext cx="7188741" cy="6463308"/>
          </a:xfrm>
          <a:prstGeom prst="rect">
            <a:avLst/>
          </a:prstGeom>
          <a:noFill/>
        </p:spPr>
        <p:txBody>
          <a:bodyPr wrap="square" rtlCol="0">
            <a:spAutoFit/>
          </a:bodyPr>
          <a:lstStyle/>
          <a:p>
            <a:pPr marL="342900" indent="-342900">
              <a:buAutoNum type="arabicPeriod"/>
            </a:pPr>
            <a:r>
              <a:rPr lang="en-US" dirty="0">
                <a:latin typeface="Arial" panose="020B0604020202020204" pitchFamily="34" charset="0"/>
                <a:cs typeface="Arial" panose="020B0604020202020204" pitchFamily="34" charset="0"/>
              </a:rPr>
              <a:t>First thing is be in relationships with agents then meet with them for a business conversation over coffee. Only mastermind on growing each other’s business.</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Then ask… “What is your goal?”</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Why is that goal important? What is that goal important? Tell me more… until they get real emotional.</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Ask them who is helping them achieve their goal? </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What happens is you don’t achieve your goal?</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Then invite to a class and ask them… If there was a proven way of achieving that goal with systems, tools and a business model…and FREE coaching to get you there would you want to watch a short video to see how?</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Show them the video , 3 way with business partners.</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7934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ipe(down)">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barn(inVertical)">
                                      <p:cBhvr>
                                        <p:cTn id="37" dur="500"/>
                                        <p:tgtEl>
                                          <p:spTgt spid="6">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12" end="12"/>
                                            </p:txEl>
                                          </p:spTgt>
                                        </p:tgtEl>
                                        <p:attrNameLst>
                                          <p:attrName>style.visibility</p:attrName>
                                        </p:attrNameLst>
                                      </p:cBhvr>
                                      <p:to>
                                        <p:strVal val="visible"/>
                                      </p:to>
                                    </p:set>
                                    <p:animEffect transition="in" filter="circle(in)">
                                      <p:cBhvr>
                                        <p:cTn id="42" dur="2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12D2-5364-4B4B-AF50-37F51FA7264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Pat Hays</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4,600+ Agents</a:t>
            </a:r>
          </a:p>
        </p:txBody>
      </p:sp>
      <p:pic>
        <p:nvPicPr>
          <p:cNvPr id="5" name="Content Placeholder 4">
            <a:extLst>
              <a:ext uri="{FF2B5EF4-FFF2-40B4-BE49-F238E27FC236}">
                <a16:creationId xmlns:a16="http://schemas.microsoft.com/office/drawing/2014/main" id="{74A95D43-1909-4C3C-9AA6-02F8ADC491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826" y="2541649"/>
            <a:ext cx="2463104" cy="2463104"/>
          </a:xfrm>
        </p:spPr>
      </p:pic>
      <p:sp>
        <p:nvSpPr>
          <p:cNvPr id="6" name="TextBox 5">
            <a:extLst>
              <a:ext uri="{FF2B5EF4-FFF2-40B4-BE49-F238E27FC236}">
                <a16:creationId xmlns:a16="http://schemas.microsoft.com/office/drawing/2014/main" id="{22BA2B71-A674-4EA9-AD10-C2A544C8D37F}"/>
              </a:ext>
            </a:extLst>
          </p:cNvPr>
          <p:cNvSpPr txBox="1"/>
          <p:nvPr/>
        </p:nvSpPr>
        <p:spPr>
          <a:xfrm>
            <a:off x="3570051" y="2324911"/>
            <a:ext cx="8158123" cy="3046988"/>
          </a:xfrm>
          <a:prstGeom prst="rect">
            <a:avLst/>
          </a:prstGeom>
          <a:noFill/>
        </p:spPr>
        <p:txBody>
          <a:bodyPr wrap="square" rtlCol="0">
            <a:spAutoFit/>
          </a:bodyPr>
          <a:lstStyle/>
          <a:p>
            <a:pPr marL="342900" indent="-342900">
              <a:buAutoNum type="arabicPeriod"/>
            </a:pPr>
            <a:r>
              <a:rPr lang="en-US" sz="2400" dirty="0">
                <a:latin typeface="Arial" panose="020B0604020202020204" pitchFamily="34" charset="0"/>
                <a:cs typeface="Arial" panose="020B0604020202020204" pitchFamily="34" charset="0"/>
              </a:rPr>
              <a:t>Weekly Lunch &amp; Learns</a:t>
            </a:r>
          </a:p>
          <a:p>
            <a:pPr marL="342900" indent="-342900">
              <a:buAutoNum type="arabicPeriod"/>
            </a:pPr>
            <a:endParaRPr lang="en-US" sz="2400" dirty="0">
              <a:latin typeface="Arial" panose="020B0604020202020204" pitchFamily="34" charset="0"/>
              <a:cs typeface="Arial" panose="020B0604020202020204" pitchFamily="34" charset="0"/>
            </a:endParaRPr>
          </a:p>
          <a:p>
            <a:pPr marL="342900" indent="-342900">
              <a:buAutoNum type="arabicPeriod"/>
            </a:pPr>
            <a:r>
              <a:rPr lang="en-US" sz="2400" dirty="0">
                <a:latin typeface="Arial" panose="020B0604020202020204" pitchFamily="34" charset="0"/>
                <a:cs typeface="Arial" panose="020B0604020202020204" pitchFamily="34" charset="0"/>
              </a:rPr>
              <a:t>Promoting and attend all corporate events and attend as many events as you can where you know other agents will be. Build Relationships at those events.</a:t>
            </a:r>
          </a:p>
          <a:p>
            <a:pPr marL="342900" indent="-342900">
              <a:buAutoNum type="arabicPeriod"/>
            </a:pPr>
            <a:endParaRPr lang="en-US" sz="2400" dirty="0">
              <a:latin typeface="Arial" panose="020B0604020202020204" pitchFamily="34" charset="0"/>
              <a:cs typeface="Arial" panose="020B0604020202020204" pitchFamily="34" charset="0"/>
            </a:endParaRPr>
          </a:p>
          <a:p>
            <a:pPr marL="342900" indent="-342900">
              <a:buAutoNum type="arabicPeriod"/>
            </a:pPr>
            <a:r>
              <a:rPr lang="en-US" sz="2400" dirty="0">
                <a:latin typeface="Arial" panose="020B0604020202020204" pitchFamily="34" charset="0"/>
                <a:cs typeface="Arial" panose="020B0604020202020204" pitchFamily="34" charset="0"/>
              </a:rPr>
              <a:t>Building UP your leaders and build THROUGH your leaders. </a:t>
            </a:r>
          </a:p>
        </p:txBody>
      </p:sp>
    </p:spTree>
    <p:extLst>
      <p:ext uri="{BB962C8B-B14F-4D97-AF65-F5344CB8AC3E}">
        <p14:creationId xmlns:p14="http://schemas.microsoft.com/office/powerpoint/2010/main" val="247986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barn(inVertical)">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D000-EDB1-4E9C-AF3C-D26D47125A10}"/>
              </a:ext>
            </a:extLst>
          </p:cNvPr>
          <p:cNvSpPr>
            <a:spLocks noGrp="1"/>
          </p:cNvSpPr>
          <p:nvPr>
            <p:ph type="title"/>
          </p:nvPr>
        </p:nvSpPr>
        <p:spPr>
          <a:xfrm>
            <a:off x="655838" y="481901"/>
            <a:ext cx="9404723" cy="1400530"/>
          </a:xfrm>
        </p:spPr>
        <p:txBody>
          <a:bodyPr/>
          <a:lstStyle/>
          <a:p>
            <a:r>
              <a:rPr lang="en-US" b="1" dirty="0">
                <a:latin typeface="Arial" panose="020B0604020202020204" pitchFamily="34" charset="0"/>
                <a:cs typeface="Arial" panose="020B0604020202020204" pitchFamily="34" charset="0"/>
              </a:rPr>
              <a:t>Andrew Franklin</a:t>
            </a:r>
            <a:br>
              <a:rPr lang="en-US"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900+ Agents</a:t>
            </a:r>
          </a:p>
        </p:txBody>
      </p:sp>
      <p:pic>
        <p:nvPicPr>
          <p:cNvPr id="5" name="Content Placeholder 4">
            <a:extLst>
              <a:ext uri="{FF2B5EF4-FFF2-40B4-BE49-F238E27FC236}">
                <a16:creationId xmlns:a16="http://schemas.microsoft.com/office/drawing/2014/main" id="{B02E9A5C-89E9-4AD9-9A61-A70CB80584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102" y="2590369"/>
            <a:ext cx="2385201" cy="2385201"/>
          </a:xfrm>
        </p:spPr>
      </p:pic>
      <p:sp>
        <p:nvSpPr>
          <p:cNvPr id="7" name="TextBox 6">
            <a:extLst>
              <a:ext uri="{FF2B5EF4-FFF2-40B4-BE49-F238E27FC236}">
                <a16:creationId xmlns:a16="http://schemas.microsoft.com/office/drawing/2014/main" id="{D4983E52-456A-4F52-A563-DB241B1C1031}"/>
              </a:ext>
            </a:extLst>
          </p:cNvPr>
          <p:cNvSpPr txBox="1"/>
          <p:nvPr/>
        </p:nvSpPr>
        <p:spPr>
          <a:xfrm>
            <a:off x="3521414" y="2451371"/>
            <a:ext cx="7587574" cy="3108543"/>
          </a:xfrm>
          <a:prstGeom prst="rect">
            <a:avLst/>
          </a:prstGeom>
          <a:noFill/>
        </p:spPr>
        <p:txBody>
          <a:bodyPr wrap="square" rtlCol="0">
            <a:spAutoFit/>
          </a:bodyPr>
          <a:lstStyle/>
          <a:p>
            <a:pPr marL="342900" indent="-342900">
              <a:buAutoNum type="arabicPeriod"/>
            </a:pPr>
            <a:r>
              <a:rPr lang="en-US" sz="2800" dirty="0">
                <a:latin typeface="Arial" panose="020B0604020202020204" pitchFamily="34" charset="0"/>
                <a:cs typeface="Arial" panose="020B0604020202020204" pitchFamily="34" charset="0"/>
              </a:rPr>
              <a:t>We have built relationships in the industry for a long time</a:t>
            </a:r>
          </a:p>
          <a:p>
            <a:pPr marL="342900" indent="-342900">
              <a:buAutoNum type="arabicPeriod"/>
            </a:pPr>
            <a:endParaRPr lang="en-US" sz="2800" dirty="0">
              <a:latin typeface="Arial" panose="020B0604020202020204" pitchFamily="34" charset="0"/>
              <a:cs typeface="Arial" panose="020B0604020202020204" pitchFamily="34" charset="0"/>
            </a:endParaRPr>
          </a:p>
          <a:p>
            <a:pPr marL="342900" indent="-342900">
              <a:buAutoNum type="arabicPeriod"/>
            </a:pPr>
            <a:r>
              <a:rPr lang="en-US" sz="2800" dirty="0">
                <a:latin typeface="Arial" panose="020B0604020202020204" pitchFamily="34" charset="0"/>
                <a:cs typeface="Arial" panose="020B0604020202020204" pitchFamily="34" charset="0"/>
              </a:rPr>
              <a:t>We have always lead with production first</a:t>
            </a:r>
          </a:p>
          <a:p>
            <a:pPr marL="342900" indent="-342900">
              <a:buAutoNum type="arabicPeriod"/>
            </a:pPr>
            <a:endParaRPr lang="en-US" sz="2800" dirty="0">
              <a:latin typeface="Arial" panose="020B0604020202020204" pitchFamily="34" charset="0"/>
              <a:cs typeface="Arial" panose="020B0604020202020204" pitchFamily="34" charset="0"/>
            </a:endParaRPr>
          </a:p>
          <a:p>
            <a:pPr marL="342900" indent="-342900">
              <a:buAutoNum type="arabicPeriod"/>
            </a:pPr>
            <a:r>
              <a:rPr lang="en-US" sz="2800" dirty="0">
                <a:latin typeface="Arial" panose="020B0604020202020204" pitchFamily="34" charset="0"/>
                <a:cs typeface="Arial" panose="020B0604020202020204" pitchFamily="34" charset="0"/>
              </a:rPr>
              <a:t>We have always focused on how we can help our recruits get what THEY want</a:t>
            </a:r>
          </a:p>
        </p:txBody>
      </p:sp>
    </p:spTree>
    <p:extLst>
      <p:ext uri="{BB962C8B-B14F-4D97-AF65-F5344CB8AC3E}">
        <p14:creationId xmlns:p14="http://schemas.microsoft.com/office/powerpoint/2010/main" val="68087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5B49-5BE1-4A2A-900A-640FC1BAA22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Tim &amp; Julie Harris</a:t>
            </a:r>
            <a:br>
              <a:rPr lang="en-US"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2,200+ Agents</a:t>
            </a:r>
          </a:p>
        </p:txBody>
      </p:sp>
      <p:pic>
        <p:nvPicPr>
          <p:cNvPr id="5" name="Content Placeholder 4">
            <a:extLst>
              <a:ext uri="{FF2B5EF4-FFF2-40B4-BE49-F238E27FC236}">
                <a16:creationId xmlns:a16="http://schemas.microsoft.com/office/drawing/2014/main" id="{28AB0FFE-DBC8-40B2-95DF-8968B9930F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2289242"/>
            <a:ext cx="4052471" cy="2279515"/>
          </a:xfrm>
        </p:spPr>
      </p:pic>
      <p:sp>
        <p:nvSpPr>
          <p:cNvPr id="7" name="TextBox 6">
            <a:extLst>
              <a:ext uri="{FF2B5EF4-FFF2-40B4-BE49-F238E27FC236}">
                <a16:creationId xmlns:a16="http://schemas.microsoft.com/office/drawing/2014/main" id="{F310B6EE-8C67-4071-8467-2F464C7E432A}"/>
              </a:ext>
            </a:extLst>
          </p:cNvPr>
          <p:cNvSpPr txBox="1"/>
          <p:nvPr/>
        </p:nvSpPr>
        <p:spPr>
          <a:xfrm>
            <a:off x="5126477" y="1853248"/>
            <a:ext cx="6994187" cy="4708981"/>
          </a:xfrm>
          <a:prstGeom prst="rect">
            <a:avLst/>
          </a:prstGeom>
          <a:noFill/>
        </p:spPr>
        <p:txBody>
          <a:bodyPr wrap="square" rtlCol="0">
            <a:spAutoFit/>
          </a:bodyPr>
          <a:lstStyle/>
          <a:p>
            <a:pPr marL="342900" indent="-342900">
              <a:buAutoNum type="arabicPeriod"/>
            </a:pPr>
            <a:r>
              <a:rPr lang="en-US" sz="2000" dirty="0">
                <a:latin typeface="Arial" panose="020B0604020202020204" pitchFamily="34" charset="0"/>
                <a:cs typeface="Arial" panose="020B0604020202020204" pitchFamily="34" charset="0"/>
              </a:rPr>
              <a:t>Easier to move fast than slow. Learn the job, stop wasting time and potential getting ready to get started. Fail forward quickly. </a:t>
            </a:r>
          </a:p>
          <a:p>
            <a:pPr marL="342900" indent="-342900">
              <a:buAutoNum type="arabicPeriod"/>
            </a:pPr>
            <a:r>
              <a:rPr lang="en-US" sz="2000" dirty="0">
                <a:latin typeface="Arial" panose="020B0604020202020204" pitchFamily="34" charset="0"/>
                <a:cs typeface="Arial" panose="020B0604020202020204" pitchFamily="34" charset="0"/>
              </a:rPr>
              <a:t>People have normalized leading lives of complacency and good enough. Stop being so patient and nice to yourself. Set unreasonable goals and be disappointed in yourself if you fall short. </a:t>
            </a:r>
          </a:p>
          <a:p>
            <a:pPr marL="342900" indent="-342900">
              <a:buAutoNum type="arabicPeriod"/>
            </a:pPr>
            <a:r>
              <a:rPr lang="en-US" sz="2000" dirty="0">
                <a:latin typeface="Arial" panose="020B0604020202020204" pitchFamily="34" charset="0"/>
                <a:cs typeface="Arial" panose="020B0604020202020204" pitchFamily="34" charset="0"/>
              </a:rPr>
              <a:t>You only LIVE once but </a:t>
            </a:r>
            <a:r>
              <a:rPr lang="en-US" sz="2000" dirty="0" err="1">
                <a:latin typeface="Arial" panose="020B0604020202020204" pitchFamily="34" charset="0"/>
                <a:cs typeface="Arial" panose="020B0604020202020204" pitchFamily="34" charset="0"/>
              </a:rPr>
              <a:t>yo</a:t>
            </a:r>
            <a:r>
              <a:rPr lang="en-US" sz="2000" dirty="0">
                <a:latin typeface="Arial" panose="020B0604020202020204" pitchFamily="34" charset="0"/>
                <a:cs typeface="Arial" panose="020B0604020202020204" pitchFamily="34" charset="0"/>
              </a:rPr>
              <a:t> are DEAD for a long time. What are you waiting for?</a:t>
            </a:r>
          </a:p>
          <a:p>
            <a:pPr marL="342900" indent="-342900">
              <a:buAutoNum type="arabicPeriod"/>
            </a:pPr>
            <a:r>
              <a:rPr lang="en-US" sz="2000" dirty="0">
                <a:latin typeface="Arial" panose="020B0604020202020204" pitchFamily="34" charset="0"/>
                <a:cs typeface="Arial" panose="020B0604020202020204" pitchFamily="34" charset="0"/>
              </a:rPr>
              <a:t>Your mission as a business owner is to create total financial freedom. Most people would be financially free once they have $10K-$15K per month in passive income. That is only a group size of approx. 400.</a:t>
            </a:r>
          </a:p>
          <a:p>
            <a:pPr marL="342900" indent="-342900">
              <a:buAutoNum type="arabicPeriod"/>
            </a:pPr>
            <a:r>
              <a:rPr lang="en-US" sz="2000" dirty="0">
                <a:latin typeface="Arial" panose="020B0604020202020204" pitchFamily="34" charset="0"/>
                <a:cs typeface="Arial" panose="020B0604020202020204" pitchFamily="34" charset="0"/>
              </a:rPr>
              <a:t>Only focus on those swimming towards your life boat. Focus on those people! </a:t>
            </a:r>
          </a:p>
        </p:txBody>
      </p:sp>
    </p:spTree>
    <p:extLst>
      <p:ext uri="{BB962C8B-B14F-4D97-AF65-F5344CB8AC3E}">
        <p14:creationId xmlns:p14="http://schemas.microsoft.com/office/powerpoint/2010/main" val="34165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1000"/>
                                        <p:tgtEl>
                                          <p:spTgt spid="7">
                                            <p:txEl>
                                              <p:pRg st="3" end="3"/>
                                            </p:txEl>
                                          </p:spTgt>
                                        </p:tgtEl>
                                      </p:cBhvr>
                                    </p:animEffect>
                                    <p:anim calcmode="lin" valueType="num">
                                      <p:cBhvr>
                                        <p:cTn id="2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barn(inVertical)">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BE73-6BC6-4CB7-99B3-068E8E42FD1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Shelley Johnson &amp; Craig LePage</a:t>
            </a:r>
            <a:br>
              <a:rPr lang="en-US"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3,400+ Agents</a:t>
            </a:r>
          </a:p>
        </p:txBody>
      </p:sp>
      <p:pic>
        <p:nvPicPr>
          <p:cNvPr id="5" name="Content Placeholder 4">
            <a:extLst>
              <a:ext uri="{FF2B5EF4-FFF2-40B4-BE49-F238E27FC236}">
                <a16:creationId xmlns:a16="http://schemas.microsoft.com/office/drawing/2014/main" id="{D01074C9-16EE-44D4-AF0B-9FC08525DB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736" y="2320175"/>
            <a:ext cx="3777700" cy="2571345"/>
          </a:xfrm>
        </p:spPr>
      </p:pic>
      <p:sp>
        <p:nvSpPr>
          <p:cNvPr id="6" name="TextBox 5">
            <a:extLst>
              <a:ext uri="{FF2B5EF4-FFF2-40B4-BE49-F238E27FC236}">
                <a16:creationId xmlns:a16="http://schemas.microsoft.com/office/drawing/2014/main" id="{3720E36E-B8B7-4C09-A0E0-9F2FBA994DDB}"/>
              </a:ext>
            </a:extLst>
          </p:cNvPr>
          <p:cNvSpPr txBox="1"/>
          <p:nvPr/>
        </p:nvSpPr>
        <p:spPr>
          <a:xfrm>
            <a:off x="4805463" y="2120630"/>
            <a:ext cx="6118698" cy="3785652"/>
          </a:xfrm>
          <a:prstGeom prst="rect">
            <a:avLst/>
          </a:prstGeom>
          <a:noFill/>
        </p:spPr>
        <p:txBody>
          <a:bodyPr wrap="square" rtlCol="0">
            <a:spAutoFit/>
          </a:bodyPr>
          <a:lstStyle/>
          <a:p>
            <a:pPr marL="342900" indent="-342900">
              <a:buAutoNum type="arabicPeriod"/>
            </a:pPr>
            <a:r>
              <a:rPr lang="en-US" sz="2000" dirty="0">
                <a:latin typeface="Arial" panose="020B0604020202020204" pitchFamily="34" charset="0"/>
                <a:cs typeface="Arial" panose="020B0604020202020204" pitchFamily="34" charset="0"/>
              </a:rPr>
              <a:t>Get plugged into and being 100% committed to the outcome of succeeding. Going to every event and getting agents in our group to the events. Show up as a leader and get excited too!</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Consistently following up with our prospects. Making sure to connect on a deeper level beyond real estate. Keep going on, even if you are “ghosted”. Remember it’s on their time not ours.</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a:latin typeface="Arial" panose="020B0604020202020204" pitchFamily="34" charset="0"/>
                <a:cs typeface="Arial" panose="020B0604020202020204" pitchFamily="34" charset="0"/>
              </a:rPr>
              <a:t>Hosting events of value for the real estate community and helping them with their business.</a:t>
            </a:r>
          </a:p>
        </p:txBody>
      </p:sp>
    </p:spTree>
    <p:extLst>
      <p:ext uri="{BB962C8B-B14F-4D97-AF65-F5344CB8AC3E}">
        <p14:creationId xmlns:p14="http://schemas.microsoft.com/office/powerpoint/2010/main" val="9283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arn(inVertical)">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6196</TotalTime>
  <Words>1835</Words>
  <Application>Microsoft Macintosh PowerPoint</Application>
  <PresentationFormat>Widescreen</PresentationFormat>
  <Paragraphs>161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Calibri</vt:lpstr>
      <vt:lpstr>Century Gothic</vt:lpstr>
      <vt:lpstr>Verdana</vt:lpstr>
      <vt:lpstr>Wingdings 3</vt:lpstr>
      <vt:lpstr>Ion</vt:lpstr>
      <vt:lpstr>Rockstar Backstage Pass  Revenue Share Success</vt:lpstr>
      <vt:lpstr>Mike Grbic 900+ Agents  </vt:lpstr>
      <vt:lpstr>Clayton Gits  1300+ Agents</vt:lpstr>
      <vt:lpstr>Cliff Freeman  10,000+ Agents</vt:lpstr>
      <vt:lpstr>Tom Martin 140+ Agents</vt:lpstr>
      <vt:lpstr>Pat Hays 4,600+ Agents</vt:lpstr>
      <vt:lpstr>Andrew Franklin 900+ Agents</vt:lpstr>
      <vt:lpstr>Tim &amp; Julie Harris 2,200+ Agents</vt:lpstr>
      <vt:lpstr>Shelley Johnson &amp; Craig LePage 3,400+ Agents</vt:lpstr>
      <vt:lpstr>Andre LaFountaine 700+ Agents</vt:lpstr>
      <vt:lpstr>Jay Kinder 8,000+ Agents</vt:lpstr>
      <vt:lpstr>Adam Bailey 2,200+ Agents</vt:lpstr>
      <vt:lpstr>Randy Byrd 800+ Agents</vt:lpstr>
      <vt:lpstr>Dan Beer 6,000+ Agents</vt:lpstr>
      <vt:lpstr>Chris Bear 1,400+ Agents</vt:lpstr>
      <vt:lpstr>Bill Price 2,400+ Agents</vt:lpstr>
      <vt:lpstr>Shon Kokoszka 1,600+ Agents</vt:lpstr>
      <vt:lpstr>Blake Cory 450+ Agents</vt:lpstr>
      <vt:lpstr>Scott Lewis 6,800+ Agents</vt:lpstr>
      <vt:lpstr>Sheila Fejeran 13,000+ Agents</vt:lpstr>
      <vt:lpstr>Amanda &amp; Rodney Heard 130+ Agents </vt:lpstr>
      <vt:lpstr>Gene Frederick aka “The Legend” 16,000 + Agents</vt:lpstr>
      <vt:lpstr>Rob &amp; Jen Flick 19,000+ Agents</vt:lpstr>
      <vt:lpstr>Jay &amp; Ashley Nelson 2,200+ Agents</vt:lpstr>
      <vt:lpstr>Jay &amp; Ashley Nelson 2,200+ Agents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Rockstar Backstage Pass  Revenue Share Success</dc:title>
  <dc:creator>Jeff Wilhems</dc:creator>
  <cp:lastModifiedBy>George Philbeck</cp:lastModifiedBy>
  <cp:revision>5</cp:revision>
  <dcterms:created xsi:type="dcterms:W3CDTF">2022-02-24T15:21:23Z</dcterms:created>
  <dcterms:modified xsi:type="dcterms:W3CDTF">2022-03-10T16:39:17Z</dcterms:modified>
</cp:coreProperties>
</file>